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66" r:id="rId1"/>
  </p:sldMasterIdLst>
  <p:notesMasterIdLst>
    <p:notesMasterId r:id="rId88"/>
  </p:notesMasterIdLst>
  <p:handoutMasterIdLst>
    <p:handoutMasterId r:id="rId89"/>
  </p:handoutMasterIdLst>
  <p:sldIdLst>
    <p:sldId id="563" r:id="rId2"/>
    <p:sldId id="297" r:id="rId3"/>
    <p:sldId id="566" r:id="rId4"/>
    <p:sldId id="564" r:id="rId5"/>
    <p:sldId id="565" r:id="rId6"/>
    <p:sldId id="298" r:id="rId7"/>
    <p:sldId id="572" r:id="rId8"/>
    <p:sldId id="373" r:id="rId9"/>
    <p:sldId id="299" r:id="rId10"/>
    <p:sldId id="306" r:id="rId11"/>
    <p:sldId id="307" r:id="rId12"/>
    <p:sldId id="374" r:id="rId13"/>
    <p:sldId id="375" r:id="rId14"/>
    <p:sldId id="376" r:id="rId15"/>
    <p:sldId id="377" r:id="rId16"/>
    <p:sldId id="378" r:id="rId17"/>
    <p:sldId id="379" r:id="rId18"/>
    <p:sldId id="317" r:id="rId19"/>
    <p:sldId id="318" r:id="rId20"/>
    <p:sldId id="459" r:id="rId21"/>
    <p:sldId id="460" r:id="rId22"/>
    <p:sldId id="461" r:id="rId23"/>
    <p:sldId id="567" r:id="rId24"/>
    <p:sldId id="463" r:id="rId25"/>
    <p:sldId id="464" r:id="rId26"/>
    <p:sldId id="465" r:id="rId27"/>
    <p:sldId id="466" r:id="rId28"/>
    <p:sldId id="569" r:id="rId29"/>
    <p:sldId id="467" r:id="rId30"/>
    <p:sldId id="468" r:id="rId31"/>
    <p:sldId id="469" r:id="rId32"/>
    <p:sldId id="470" r:id="rId33"/>
    <p:sldId id="474" r:id="rId34"/>
    <p:sldId id="475" r:id="rId35"/>
    <p:sldId id="476" r:id="rId36"/>
    <p:sldId id="396" r:id="rId37"/>
    <p:sldId id="397" r:id="rId38"/>
    <p:sldId id="398" r:id="rId39"/>
    <p:sldId id="399" r:id="rId40"/>
    <p:sldId id="568" r:id="rId41"/>
    <p:sldId id="500" r:id="rId42"/>
    <p:sldId id="501" r:id="rId43"/>
    <p:sldId id="502" r:id="rId44"/>
    <p:sldId id="503" r:id="rId45"/>
    <p:sldId id="504" r:id="rId46"/>
    <p:sldId id="505" r:id="rId47"/>
    <p:sldId id="506" r:id="rId48"/>
    <p:sldId id="507" r:id="rId49"/>
    <p:sldId id="508" r:id="rId50"/>
    <p:sldId id="509" r:id="rId51"/>
    <p:sldId id="510" r:id="rId52"/>
    <p:sldId id="511" r:id="rId53"/>
    <p:sldId id="512" r:id="rId54"/>
    <p:sldId id="513" r:id="rId55"/>
    <p:sldId id="514" r:id="rId56"/>
    <p:sldId id="515" r:id="rId57"/>
    <p:sldId id="516" r:id="rId58"/>
    <p:sldId id="517" r:id="rId59"/>
    <p:sldId id="518" r:id="rId60"/>
    <p:sldId id="519" r:id="rId61"/>
    <p:sldId id="478" r:id="rId62"/>
    <p:sldId id="479" r:id="rId63"/>
    <p:sldId id="480" r:id="rId64"/>
    <p:sldId id="481" r:id="rId65"/>
    <p:sldId id="482" r:id="rId66"/>
    <p:sldId id="483" r:id="rId67"/>
    <p:sldId id="484" r:id="rId68"/>
    <p:sldId id="570" r:id="rId69"/>
    <p:sldId id="485" r:id="rId70"/>
    <p:sldId id="486" r:id="rId71"/>
    <p:sldId id="487" r:id="rId72"/>
    <p:sldId id="488" r:id="rId73"/>
    <p:sldId id="571" r:id="rId74"/>
    <p:sldId id="489" r:id="rId75"/>
    <p:sldId id="490" r:id="rId76"/>
    <p:sldId id="491" r:id="rId77"/>
    <p:sldId id="492" r:id="rId78"/>
    <p:sldId id="493" r:id="rId79"/>
    <p:sldId id="494" r:id="rId80"/>
    <p:sldId id="495" r:id="rId81"/>
    <p:sldId id="520" r:id="rId82"/>
    <p:sldId id="521" r:id="rId83"/>
    <p:sldId id="522" r:id="rId84"/>
    <p:sldId id="523" r:id="rId85"/>
    <p:sldId id="524" r:id="rId86"/>
    <p:sldId id="562" r:id="rId87"/>
  </p:sldIdLst>
  <p:sldSz cx="9144000" cy="6858000" type="screen4x3"/>
  <p:notesSz cx="6858000" cy="9144000"/>
  <p:defaultTextStyle>
    <a:defPPr>
      <a:defRPr lang="en-US"/>
    </a:defPPr>
    <a:lvl1pPr algn="l" rtl="0" eaLnBrk="0" fontAlgn="base" hangingPunct="0">
      <a:spcBef>
        <a:spcPct val="50000"/>
      </a:spcBef>
      <a:spcAft>
        <a:spcPct val="0"/>
      </a:spcAft>
      <a:defRPr sz="2000" kern="1200">
        <a:solidFill>
          <a:schemeClr val="tx1"/>
        </a:solidFill>
        <a:latin typeface="Arial" charset="0"/>
        <a:ea typeface="+mn-ea"/>
        <a:cs typeface="+mn-cs"/>
      </a:defRPr>
    </a:lvl1pPr>
    <a:lvl2pPr marL="457200" algn="l" rtl="0" eaLnBrk="0" fontAlgn="base" hangingPunct="0">
      <a:spcBef>
        <a:spcPct val="50000"/>
      </a:spcBef>
      <a:spcAft>
        <a:spcPct val="0"/>
      </a:spcAft>
      <a:defRPr sz="2000" kern="1200">
        <a:solidFill>
          <a:schemeClr val="tx1"/>
        </a:solidFill>
        <a:latin typeface="Arial" charset="0"/>
        <a:ea typeface="+mn-ea"/>
        <a:cs typeface="+mn-cs"/>
      </a:defRPr>
    </a:lvl2pPr>
    <a:lvl3pPr marL="914400" algn="l" rtl="0" eaLnBrk="0" fontAlgn="base" hangingPunct="0">
      <a:spcBef>
        <a:spcPct val="50000"/>
      </a:spcBef>
      <a:spcAft>
        <a:spcPct val="0"/>
      </a:spcAft>
      <a:defRPr sz="2000" kern="1200">
        <a:solidFill>
          <a:schemeClr val="tx1"/>
        </a:solidFill>
        <a:latin typeface="Arial" charset="0"/>
        <a:ea typeface="+mn-ea"/>
        <a:cs typeface="+mn-cs"/>
      </a:defRPr>
    </a:lvl3pPr>
    <a:lvl4pPr marL="1371600" algn="l" rtl="0" eaLnBrk="0" fontAlgn="base" hangingPunct="0">
      <a:spcBef>
        <a:spcPct val="50000"/>
      </a:spcBef>
      <a:spcAft>
        <a:spcPct val="0"/>
      </a:spcAft>
      <a:defRPr sz="2000" kern="1200">
        <a:solidFill>
          <a:schemeClr val="tx1"/>
        </a:solidFill>
        <a:latin typeface="Arial" charset="0"/>
        <a:ea typeface="+mn-ea"/>
        <a:cs typeface="+mn-cs"/>
      </a:defRPr>
    </a:lvl4pPr>
    <a:lvl5pPr marL="1828800" algn="l" rtl="0" eaLnBrk="0" fontAlgn="base" hangingPunct="0">
      <a:spcBef>
        <a:spcPct val="50000"/>
      </a:spcBef>
      <a:spcAft>
        <a:spcPct val="0"/>
      </a:spcAft>
      <a:defRPr sz="2000" kern="1200">
        <a:solidFill>
          <a:schemeClr val="tx1"/>
        </a:solidFill>
        <a:latin typeface="Arial" charset="0"/>
        <a:ea typeface="+mn-ea"/>
        <a:cs typeface="+mn-cs"/>
      </a:defRPr>
    </a:lvl5pPr>
    <a:lvl6pPr marL="2286000" algn="l" defTabSz="457200" rtl="0" eaLnBrk="1" latinLnBrk="0" hangingPunct="1">
      <a:defRPr sz="2000" kern="1200">
        <a:solidFill>
          <a:schemeClr val="tx1"/>
        </a:solidFill>
        <a:latin typeface="Arial" charset="0"/>
        <a:ea typeface="+mn-ea"/>
        <a:cs typeface="+mn-cs"/>
      </a:defRPr>
    </a:lvl6pPr>
    <a:lvl7pPr marL="2743200" algn="l" defTabSz="457200" rtl="0" eaLnBrk="1" latinLnBrk="0" hangingPunct="1">
      <a:defRPr sz="2000" kern="1200">
        <a:solidFill>
          <a:schemeClr val="tx1"/>
        </a:solidFill>
        <a:latin typeface="Arial" charset="0"/>
        <a:ea typeface="+mn-ea"/>
        <a:cs typeface="+mn-cs"/>
      </a:defRPr>
    </a:lvl7pPr>
    <a:lvl8pPr marL="3200400" algn="l" defTabSz="457200" rtl="0" eaLnBrk="1" latinLnBrk="0" hangingPunct="1">
      <a:defRPr sz="2000" kern="1200">
        <a:solidFill>
          <a:schemeClr val="tx1"/>
        </a:solidFill>
        <a:latin typeface="Arial" charset="0"/>
        <a:ea typeface="+mn-ea"/>
        <a:cs typeface="+mn-cs"/>
      </a:defRPr>
    </a:lvl8pPr>
    <a:lvl9pPr marL="3657600" algn="l" defTabSz="457200" rtl="0" eaLnBrk="1" latinLnBrk="0" hangingPunct="1">
      <a:defRPr sz="20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Saccchi"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800040"/>
    <a:srgbClr val="9DB49F"/>
    <a:srgbClr val="FCFFC6"/>
    <a:srgbClr val="E6E6E6"/>
    <a:srgbClr val="FF0080"/>
    <a:srgbClr val="6666FF"/>
    <a:srgbClr val="004080"/>
    <a:srgbClr val="CC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7"/>
    <p:restoredTop sz="94660"/>
  </p:normalViewPr>
  <p:slideViewPr>
    <p:cSldViewPr showGuides="1">
      <p:cViewPr varScale="1">
        <p:scale>
          <a:sx n="124" d="100"/>
          <a:sy n="124" d="100"/>
        </p:scale>
        <p:origin x="1520" y="16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50" d="100"/>
        <a:sy n="150" d="100"/>
      </p:scale>
      <p:origin x="0" y="0"/>
    </p:cViewPr>
  </p:sorterViewPr>
  <p:notesViewPr>
    <p:cSldViewPr showGuides="1">
      <p:cViewPr varScale="1">
        <p:scale>
          <a:sx n="81" d="100"/>
          <a:sy n="81" d="100"/>
        </p:scale>
        <p:origin x="-136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1"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274638"/>
          </a:xfrm>
          <a:prstGeom prst="rect">
            <a:avLst/>
          </a:prstGeom>
          <a:noFill/>
          <a:ln w="38100">
            <a:noFill/>
            <a:miter lim="800000"/>
            <a:headEnd/>
            <a:tailEnd/>
          </a:ln>
          <a:effectLst/>
        </p:spPr>
        <p:txBody>
          <a:bodyPr vert="horz" wrap="square" lIns="90000" tIns="46800" rIns="90000" bIns="46800" numCol="1" anchor="t" anchorCtr="0" compatLnSpc="1">
            <a:prstTxWarp prst="textNoShape">
              <a:avLst/>
            </a:prstTxWarp>
            <a:spAutoFit/>
          </a:bodyPr>
          <a:lstStyle>
            <a:lvl1pPr>
              <a:defRPr sz="1200"/>
            </a:lvl1pPr>
          </a:lstStyle>
          <a:p>
            <a:endParaRPr lang="en-US"/>
          </a:p>
        </p:txBody>
      </p:sp>
      <p:sp>
        <p:nvSpPr>
          <p:cNvPr id="24579" name="Rectangle 3"/>
          <p:cNvSpPr>
            <a:spLocks noGrp="1" noChangeArrowheads="1"/>
          </p:cNvSpPr>
          <p:nvPr>
            <p:ph type="dt" sz="quarter" idx="1"/>
          </p:nvPr>
        </p:nvSpPr>
        <p:spPr bwMode="auto">
          <a:xfrm>
            <a:off x="3886200" y="0"/>
            <a:ext cx="2971800" cy="274638"/>
          </a:xfrm>
          <a:prstGeom prst="rect">
            <a:avLst/>
          </a:prstGeom>
          <a:noFill/>
          <a:ln w="38100">
            <a:noFill/>
            <a:miter lim="800000"/>
            <a:headEnd/>
            <a:tailEnd/>
          </a:ln>
          <a:effectLst/>
        </p:spPr>
        <p:txBody>
          <a:bodyPr vert="horz" wrap="square" lIns="90000" tIns="46800" rIns="90000" bIns="46800" numCol="1" anchor="t" anchorCtr="0" compatLnSpc="1">
            <a:prstTxWarp prst="textNoShape">
              <a:avLst/>
            </a:prstTxWarp>
            <a:spAutoFit/>
          </a:bodyPr>
          <a:lstStyle>
            <a:lvl1pPr algn="r">
              <a:defRPr sz="1200"/>
            </a:lvl1pPr>
          </a:lstStyle>
          <a:p>
            <a:endParaRPr lang="en-US"/>
          </a:p>
        </p:txBody>
      </p:sp>
      <p:sp>
        <p:nvSpPr>
          <p:cNvPr id="24580" name="Rectangle 4"/>
          <p:cNvSpPr>
            <a:spLocks noGrp="1" noChangeArrowheads="1"/>
          </p:cNvSpPr>
          <p:nvPr>
            <p:ph type="ftr" sz="quarter" idx="2"/>
          </p:nvPr>
        </p:nvSpPr>
        <p:spPr bwMode="auto">
          <a:xfrm>
            <a:off x="0" y="8869363"/>
            <a:ext cx="2971800" cy="274637"/>
          </a:xfrm>
          <a:prstGeom prst="rect">
            <a:avLst/>
          </a:prstGeom>
          <a:noFill/>
          <a:ln w="38100">
            <a:noFill/>
            <a:miter lim="800000"/>
            <a:headEnd/>
            <a:tailEnd/>
          </a:ln>
          <a:effectLst/>
        </p:spPr>
        <p:txBody>
          <a:bodyPr vert="horz" wrap="square" lIns="90000" tIns="46800" rIns="90000" bIns="46800" numCol="1" anchor="b" anchorCtr="0" compatLnSpc="1">
            <a:prstTxWarp prst="textNoShape">
              <a:avLst/>
            </a:prstTxWarp>
            <a:spAutoFit/>
          </a:bodyPr>
          <a:lstStyle>
            <a:lvl1pPr>
              <a:defRPr sz="1200"/>
            </a:lvl1pPr>
          </a:lstStyle>
          <a:p>
            <a:endParaRPr lang="en-US"/>
          </a:p>
        </p:txBody>
      </p:sp>
      <p:sp>
        <p:nvSpPr>
          <p:cNvPr id="24581" name="Rectangle 5"/>
          <p:cNvSpPr>
            <a:spLocks noGrp="1" noChangeArrowheads="1"/>
          </p:cNvSpPr>
          <p:nvPr>
            <p:ph type="sldNum" sz="quarter" idx="3"/>
          </p:nvPr>
        </p:nvSpPr>
        <p:spPr bwMode="auto">
          <a:xfrm>
            <a:off x="3886200" y="8869363"/>
            <a:ext cx="2971800" cy="274637"/>
          </a:xfrm>
          <a:prstGeom prst="rect">
            <a:avLst/>
          </a:prstGeom>
          <a:noFill/>
          <a:ln w="38100">
            <a:noFill/>
            <a:miter lim="800000"/>
            <a:headEnd/>
            <a:tailEnd/>
          </a:ln>
          <a:effectLst/>
        </p:spPr>
        <p:txBody>
          <a:bodyPr vert="horz" wrap="square" lIns="90000" tIns="46800" rIns="90000" bIns="46800" numCol="1" anchor="b" anchorCtr="0" compatLnSpc="1">
            <a:prstTxWarp prst="textNoShape">
              <a:avLst/>
            </a:prstTxWarp>
            <a:spAutoFit/>
          </a:bodyPr>
          <a:lstStyle>
            <a:lvl1pPr algn="r">
              <a:defRPr sz="1200"/>
            </a:lvl1pPr>
          </a:lstStyle>
          <a:p>
            <a:fld id="{85176C88-ECA1-B940-AA89-BAA26CE4E51B}" type="slidenum">
              <a:rPr lang="en-US"/>
              <a:pPr/>
              <a:t>‹#›</a:t>
            </a:fld>
            <a:endParaRPr lang="en-US"/>
          </a:p>
        </p:txBody>
      </p:sp>
    </p:spTree>
    <p:extLst>
      <p:ext uri="{BB962C8B-B14F-4D97-AF65-F5344CB8AC3E}">
        <p14:creationId xmlns:p14="http://schemas.microsoft.com/office/powerpoint/2010/main" val="35208353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274638"/>
          </a:xfrm>
          <a:prstGeom prst="rect">
            <a:avLst/>
          </a:prstGeom>
          <a:noFill/>
          <a:ln w="28575">
            <a:noFill/>
            <a:miter lim="800000"/>
            <a:headEnd/>
            <a:tailEnd/>
          </a:ln>
          <a:effectLst/>
        </p:spPr>
        <p:txBody>
          <a:bodyPr vert="horz" wrap="square" lIns="90000" tIns="46800" rIns="90000" bIns="46800" numCol="1" anchor="t" anchorCtr="0" compatLnSpc="1">
            <a:prstTxWarp prst="textNoShape">
              <a:avLst/>
            </a:prstTxWarp>
            <a:spAutoFit/>
          </a:bodyPr>
          <a:lstStyle>
            <a:lvl1pPr>
              <a:defRPr sz="1200"/>
            </a:lvl1pPr>
          </a:lstStyle>
          <a:p>
            <a:endParaRPr lang="en-US"/>
          </a:p>
        </p:txBody>
      </p:sp>
      <p:sp>
        <p:nvSpPr>
          <p:cNvPr id="4099" name="Rectangle 3"/>
          <p:cNvSpPr>
            <a:spLocks noGrp="1" noChangeArrowheads="1"/>
          </p:cNvSpPr>
          <p:nvPr>
            <p:ph type="dt" idx="1"/>
          </p:nvPr>
        </p:nvSpPr>
        <p:spPr bwMode="auto">
          <a:xfrm>
            <a:off x="3886200" y="0"/>
            <a:ext cx="2971800" cy="274638"/>
          </a:xfrm>
          <a:prstGeom prst="rect">
            <a:avLst/>
          </a:prstGeom>
          <a:noFill/>
          <a:ln w="28575">
            <a:noFill/>
            <a:miter lim="800000"/>
            <a:headEnd/>
            <a:tailEnd/>
          </a:ln>
          <a:effectLst/>
        </p:spPr>
        <p:txBody>
          <a:bodyPr vert="horz" wrap="square" lIns="90000" tIns="46800" rIns="90000" bIns="46800" numCol="1" anchor="t" anchorCtr="0" compatLnSpc="1">
            <a:prstTxWarp prst="textNoShape">
              <a:avLst/>
            </a:prstTxWarp>
            <a:spAutoFit/>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2" name="Rectangle 6"/>
          <p:cNvSpPr>
            <a:spLocks noGrp="1" noChangeArrowheads="1"/>
          </p:cNvSpPr>
          <p:nvPr>
            <p:ph type="ftr" sz="quarter" idx="4"/>
          </p:nvPr>
        </p:nvSpPr>
        <p:spPr bwMode="auto">
          <a:xfrm>
            <a:off x="0" y="8869363"/>
            <a:ext cx="2971800" cy="274637"/>
          </a:xfrm>
          <a:prstGeom prst="rect">
            <a:avLst/>
          </a:prstGeom>
          <a:noFill/>
          <a:ln w="28575">
            <a:noFill/>
            <a:miter lim="800000"/>
            <a:headEnd/>
            <a:tailEnd/>
          </a:ln>
          <a:effectLst/>
        </p:spPr>
        <p:txBody>
          <a:bodyPr vert="horz" wrap="square" lIns="90000" tIns="46800" rIns="90000" bIns="46800" numCol="1" anchor="b" anchorCtr="0" compatLnSpc="1">
            <a:prstTxWarp prst="textNoShape">
              <a:avLst/>
            </a:prstTxWarp>
            <a:spAutoFit/>
          </a:bodyPr>
          <a:lstStyle>
            <a:lvl1pPr>
              <a:defRPr sz="1200"/>
            </a:lvl1pPr>
          </a:lstStyle>
          <a:p>
            <a:endParaRPr lang="en-US"/>
          </a:p>
        </p:txBody>
      </p:sp>
      <p:sp>
        <p:nvSpPr>
          <p:cNvPr id="4103" name="Rectangle 7"/>
          <p:cNvSpPr>
            <a:spLocks noGrp="1" noChangeArrowheads="1"/>
          </p:cNvSpPr>
          <p:nvPr>
            <p:ph type="sldNum" sz="quarter" idx="5"/>
          </p:nvPr>
        </p:nvSpPr>
        <p:spPr bwMode="auto">
          <a:xfrm>
            <a:off x="3886200" y="8869363"/>
            <a:ext cx="2971800" cy="274637"/>
          </a:xfrm>
          <a:prstGeom prst="rect">
            <a:avLst/>
          </a:prstGeom>
          <a:noFill/>
          <a:ln w="28575">
            <a:noFill/>
            <a:miter lim="800000"/>
            <a:headEnd/>
            <a:tailEnd/>
          </a:ln>
          <a:effectLst/>
        </p:spPr>
        <p:txBody>
          <a:bodyPr vert="horz" wrap="square" lIns="90000" tIns="46800" rIns="90000" bIns="46800" numCol="1" anchor="b" anchorCtr="0" compatLnSpc="1">
            <a:prstTxWarp prst="textNoShape">
              <a:avLst/>
            </a:prstTxWarp>
            <a:spAutoFit/>
          </a:bodyPr>
          <a:lstStyle>
            <a:lvl1pPr algn="r">
              <a:defRPr sz="1200"/>
            </a:lvl1pPr>
          </a:lstStyle>
          <a:p>
            <a:fld id="{72B4568A-1AAB-814D-B9B5-48CF7A97091C}" type="slidenum">
              <a:rPr lang="en-US"/>
              <a:pPr/>
              <a:t>‹#›</a:t>
            </a:fld>
            <a:endParaRPr lang="en-US"/>
          </a:p>
        </p:txBody>
      </p:sp>
    </p:spTree>
    <p:extLst>
      <p:ext uri="{BB962C8B-B14F-4D97-AF65-F5344CB8AC3E}">
        <p14:creationId xmlns:p14="http://schemas.microsoft.com/office/powerpoint/2010/main" val="274065448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C9B3E5B6-46C2-084E-9D30-6058988F1C04}" type="slidenum">
              <a:rPr lang="en-US"/>
              <a:pPr/>
              <a:t>1</a:t>
            </a:fld>
            <a:endParaRPr lang="en-US"/>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F8D80A98-1390-5441-AB78-42E79506FAD6}" type="slidenum">
              <a:rPr lang="en-US"/>
              <a:pPr/>
              <a:t>11</a:t>
            </a:fld>
            <a:endParaRPr lang="en-US"/>
          </a:p>
        </p:txBody>
      </p:sp>
      <p:sp>
        <p:nvSpPr>
          <p:cNvPr id="45059" name="Rectangle 1026"/>
          <p:cNvSpPr>
            <a:spLocks noGrp="1" noRot="1" noChangeAspect="1" noChangeArrowheads="1" noTextEdit="1"/>
          </p:cNvSpPr>
          <p:nvPr>
            <p:ph type="sldImg"/>
          </p:nvPr>
        </p:nvSpPr>
        <p:spPr>
          <a:ln/>
        </p:spPr>
      </p:sp>
      <p:sp>
        <p:nvSpPr>
          <p:cNvPr id="45060"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3800081F-C37D-9A47-BBDD-0C8F7521EC60}" type="slidenum">
              <a:rPr lang="en-US"/>
              <a:pPr/>
              <a:t>12</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E4B077AD-9C91-A544-B1DB-9AB23E8268C2}" type="slidenum">
              <a:rPr lang="en-US"/>
              <a:pPr/>
              <a:t>13</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8B25160-D4ED-D848-BEBE-4E4996390BD4}" type="slidenum">
              <a:rPr lang="en-US"/>
              <a:pPr/>
              <a:t>14</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5B830A06-F2D0-424B-A838-E437FDFCF5FF}" type="slidenum">
              <a:rPr lang="en-US"/>
              <a:pPr/>
              <a:t>15</a:t>
            </a:fld>
            <a:endParaRPr lang="en-US"/>
          </a:p>
        </p:txBody>
      </p:sp>
      <p:sp>
        <p:nvSpPr>
          <p:cNvPr id="53251" name="Rectangle 1026"/>
          <p:cNvSpPr>
            <a:spLocks noGrp="1" noRot="1" noChangeAspect="1" noChangeArrowheads="1" noTextEdit="1"/>
          </p:cNvSpPr>
          <p:nvPr>
            <p:ph type="sldImg"/>
          </p:nvPr>
        </p:nvSpPr>
        <p:spPr>
          <a:ln/>
        </p:spPr>
      </p:sp>
      <p:sp>
        <p:nvSpPr>
          <p:cNvPr id="53252"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D365E9C8-5156-DE40-9764-D5526A83D482}" type="slidenum">
              <a:rPr lang="en-US"/>
              <a:pPr/>
              <a:t>16</a:t>
            </a:fld>
            <a:endParaRPr lang="en-US"/>
          </a:p>
        </p:txBody>
      </p:sp>
      <p:sp>
        <p:nvSpPr>
          <p:cNvPr id="55299" name="Rectangle 1026"/>
          <p:cNvSpPr>
            <a:spLocks noGrp="1" noRot="1" noChangeAspect="1" noChangeArrowheads="1" noTextEdit="1"/>
          </p:cNvSpPr>
          <p:nvPr>
            <p:ph type="sldImg"/>
          </p:nvPr>
        </p:nvSpPr>
        <p:spPr>
          <a:ln/>
        </p:spPr>
      </p:sp>
      <p:sp>
        <p:nvSpPr>
          <p:cNvPr id="55300"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E4900CAF-8014-C548-82BD-8FC06FE683DB}" type="slidenum">
              <a:rPr lang="en-US"/>
              <a:pPr/>
              <a:t>17</a:t>
            </a:fld>
            <a:endParaRPr lang="en-US"/>
          </a:p>
        </p:txBody>
      </p:sp>
      <p:sp>
        <p:nvSpPr>
          <p:cNvPr id="57347" name="Rectangle 1026"/>
          <p:cNvSpPr>
            <a:spLocks noGrp="1" noRot="1" noChangeAspect="1" noChangeArrowheads="1" noTextEdit="1"/>
          </p:cNvSpPr>
          <p:nvPr>
            <p:ph type="sldImg"/>
          </p:nvPr>
        </p:nvSpPr>
        <p:spPr>
          <a:ln/>
        </p:spPr>
      </p:sp>
      <p:sp>
        <p:nvSpPr>
          <p:cNvPr id="57348"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6D5F0E87-3F4D-9642-9377-DD8550E0D071}" type="slidenum">
              <a:rPr lang="en-US"/>
              <a:pPr/>
              <a:t>18</a:t>
            </a:fld>
            <a:endParaRPr lang="en-US"/>
          </a:p>
        </p:txBody>
      </p:sp>
      <p:sp>
        <p:nvSpPr>
          <p:cNvPr id="73731"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73732"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eaLnBrk="1" hangingPunct="1"/>
            <a:r>
              <a:rPr lang="en-US"/>
              <a:t>However, more important is the fact that sparse models facilitate separation of events in the transformed domain by their inherent localization.</a:t>
            </a:r>
          </a:p>
          <a:p>
            <a:pPr eaLnBrk="1" hangingPunct="1"/>
            <a:r>
              <a:rPr lang="en-US"/>
              <a:t>These synthetic data set appears to have four events under smooth eyes,</a:t>
            </a:r>
          </a:p>
          <a:p>
            <a:pPr eaLnBrk="1" hangingPunct="1"/>
            <a:r>
              <a:rPr lang="en-US"/>
              <a:t>but in fact it happens to have seven events under the sharp view of the sparse RT. Here we see the increasing of resolution when we go from smooth to sparse models.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2CF1A95E-F933-D744-94AB-C68ADBD02AC4}" type="slidenum">
              <a:rPr lang="en-US"/>
              <a:pPr/>
              <a:t>19</a:t>
            </a:fld>
            <a:endParaRPr lang="en-US"/>
          </a:p>
        </p:txBody>
      </p:sp>
      <p:sp>
        <p:nvSpPr>
          <p:cNvPr id="75779"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75780"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eaLnBrk="1" hangingPunct="1"/>
            <a:r>
              <a:rPr lang="en-US"/>
              <a:t>However, more important is the fact that sparse models facilitate separation of events in the transformed domain by their inherent localization.</a:t>
            </a:r>
          </a:p>
          <a:p>
            <a:pPr eaLnBrk="1" hangingPunct="1"/>
            <a:r>
              <a:rPr lang="en-US"/>
              <a:t>These synthetic data set appears to have four events under smooth eyes,</a:t>
            </a:r>
          </a:p>
          <a:p>
            <a:pPr eaLnBrk="1" hangingPunct="1"/>
            <a:r>
              <a:rPr lang="en-US"/>
              <a:t>but in fact it happens to have seven events under the sharp view of the sparse RT. Here we see the increasing of resolution when we go from smooth to sparse models.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77ECAED5-C7AD-654A-B88E-68B58B51D7ED}" type="slidenum">
              <a:rPr lang="en-US"/>
              <a:pPr/>
              <a:t>20</a:t>
            </a:fld>
            <a:endParaRPr lang="en-US"/>
          </a:p>
        </p:txBody>
      </p:sp>
      <p:sp>
        <p:nvSpPr>
          <p:cNvPr id="77827"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77828"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eaLnBrk="1" hangingPunct="1"/>
            <a:r>
              <a:rPr lang="en-US"/>
              <a:t>However, more important is the fact that sparse models facilitate separation of events in the transformed domain by their inherent localization.</a:t>
            </a:r>
          </a:p>
          <a:p>
            <a:pPr eaLnBrk="1" hangingPunct="1"/>
            <a:r>
              <a:rPr lang="en-US"/>
              <a:t>These synthetic data set appears to have four events under smooth eyes,</a:t>
            </a:r>
          </a:p>
          <a:p>
            <a:pPr eaLnBrk="1" hangingPunct="1"/>
            <a:r>
              <a:rPr lang="en-US"/>
              <a:t>but in fact it happens to have seven events under the sharp view of the sparse RT. Here we see the increasing of resolution when we go from smooth to sparse models.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2E9D11D-ED2B-4145-9F04-4019617F676A}" type="slidenum">
              <a:rPr lang="en-US"/>
              <a:pPr/>
              <a:t>2</a:t>
            </a:fld>
            <a:endParaRPr lang="en-US"/>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5764F60B-CFDC-5740-9235-852C4336152D}" type="slidenum">
              <a:rPr lang="en-US"/>
              <a:pPr/>
              <a:t>21</a:t>
            </a:fld>
            <a:endParaRPr lang="en-US"/>
          </a:p>
        </p:txBody>
      </p:sp>
      <p:sp>
        <p:nvSpPr>
          <p:cNvPr id="79875"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79876"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eaLnBrk="1" hangingPunct="1"/>
            <a:r>
              <a:rPr lang="en-US"/>
              <a:t>However, more important is the fact that sparse models facilitate separation of events in the transformed domain by their inherent localization.</a:t>
            </a:r>
          </a:p>
          <a:p>
            <a:pPr eaLnBrk="1" hangingPunct="1"/>
            <a:r>
              <a:rPr lang="en-US"/>
              <a:t>These synthetic data set appears to have four events under smooth eyes,</a:t>
            </a:r>
          </a:p>
          <a:p>
            <a:pPr eaLnBrk="1" hangingPunct="1"/>
            <a:r>
              <a:rPr lang="en-US"/>
              <a:t>but in fact it happens to have seven events under the sharp view of the sparse RT. Here we see the increasing of resolution when we go from smooth to sparse models.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E2150652-A963-9D45-AE22-FC202EEDC803}" type="slidenum">
              <a:rPr lang="en-US"/>
              <a:pPr/>
              <a:t>22</a:t>
            </a:fld>
            <a:endParaRPr lang="en-US"/>
          </a:p>
        </p:txBody>
      </p:sp>
      <p:sp>
        <p:nvSpPr>
          <p:cNvPr id="81923"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81924"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prstTxWarp prst="textNoShape">
              <a:avLst/>
            </a:prstTxWarp>
          </a:bodyPr>
          <a:lstStyle/>
          <a:p>
            <a:pPr eaLnBrk="1" hangingPunct="1"/>
            <a:r>
              <a:rPr lang="en-US"/>
              <a:t>However, more important is the fact that sparse models facilitate separation of events in the transformed domain by their inherent localization.</a:t>
            </a:r>
          </a:p>
          <a:p>
            <a:pPr eaLnBrk="1" hangingPunct="1"/>
            <a:r>
              <a:rPr lang="en-US"/>
              <a:t>These synthetic data set appears to have four events under smooth eyes,</a:t>
            </a:r>
          </a:p>
          <a:p>
            <a:pPr eaLnBrk="1" hangingPunct="1"/>
            <a:r>
              <a:rPr lang="en-US"/>
              <a:t>but in fact it happens to have seven events under the sharp view of the sparse RT. Here we see the increasing of resolution when we go from smooth to sparse models.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2C5A0025-D188-E647-8726-E85E96469E8E}" type="slidenum">
              <a:rPr lang="en-US"/>
              <a:pPr/>
              <a:t>36</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C59578C9-52D6-974D-8151-DFF1668E10A0}" type="slidenum">
              <a:rPr lang="en-US"/>
              <a:pPr/>
              <a:t>37</a:t>
            </a:fld>
            <a:endParaRPr lang="en-US"/>
          </a:p>
        </p:txBody>
      </p:sp>
      <p:sp>
        <p:nvSpPr>
          <p:cNvPr id="120835" name="Rectangle 2"/>
          <p:cNvSpPr>
            <a:spLocks noGrp="1" noRot="1" noChangeAspect="1" noChangeArrowheads="1"/>
          </p:cNvSpPr>
          <p:nvPr>
            <p:ph type="sldImg"/>
          </p:nvPr>
        </p:nvSpPr>
        <p:spPr>
          <a:solidFill>
            <a:srgbClr val="FFFFFF"/>
          </a:solidFill>
          <a:ln/>
        </p:spPr>
      </p:sp>
      <p:sp>
        <p:nvSpPr>
          <p:cNvPr id="120836"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9" tIns="45719" rIns="91439" bIns="45719">
            <a:prstTxWarp prst="textNoShape">
              <a:avLst/>
            </a:prstTxWarp>
          </a:bodyPr>
          <a:lstStyle/>
          <a:p>
            <a:pPr eaLnBrk="1" hangingPunct="1"/>
            <a:r>
              <a:rPr lang="en-US"/>
              <a:t>Calrify that superreolsution + attenuation of cross-talk was possbile because of the High res. Apporoach-</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D4FF12C6-93DD-6040-8228-7CEA49335C6A}" type="slidenum">
              <a:rPr lang="en-US"/>
              <a:pPr/>
              <a:t>38</a:t>
            </a:fld>
            <a:endParaRPr lang="en-US"/>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CDDA628F-BB6F-9A4F-9522-94DE2F374E76}" type="slidenum">
              <a:rPr lang="en-US"/>
              <a:pPr/>
              <a:t>39</a:t>
            </a:fld>
            <a:endParaRPr lang="en-US"/>
          </a:p>
        </p:txBody>
      </p:sp>
      <p:sp>
        <p:nvSpPr>
          <p:cNvPr id="124931" name="Rectangle 2"/>
          <p:cNvSpPr>
            <a:spLocks noGrp="1" noRot="1" noChangeAspect="1" noChangeArrowheads="1"/>
          </p:cNvSpPr>
          <p:nvPr>
            <p:ph type="sldImg"/>
          </p:nvPr>
        </p:nvSpPr>
        <p:spPr>
          <a:solidFill>
            <a:srgbClr val="FFFFFF"/>
          </a:solidFill>
          <a:ln/>
        </p:spPr>
      </p:sp>
      <p:sp>
        <p:nvSpPr>
          <p:cNvPr id="124932"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lIns="91439" tIns="45719" rIns="91439" bIns="45719">
            <a:prstTxWarp prst="textNoShape">
              <a:avLst/>
            </a:prstTxWarp>
          </a:bodyPr>
          <a:lstStyle/>
          <a:p>
            <a:pPr eaLnBrk="1" hangingPunct="1"/>
            <a:r>
              <a:rPr lang="en-US"/>
              <a:t>The 2 panel is for testing the we do have the right inverse - The same is the 3rd.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C9B3E5B6-46C2-084E-9D30-6058988F1C04}" type="slidenum">
              <a:rPr lang="en-US"/>
              <a:pPr/>
              <a:t>40</a:t>
            </a:fld>
            <a:endParaRPr lang="en-US"/>
          </a:p>
        </p:txBody>
      </p:sp>
      <p:sp>
        <p:nvSpPr>
          <p:cNvPr id="16387" name="Rectangle 1026"/>
          <p:cNvSpPr>
            <a:spLocks noGrp="1" noRot="1" noChangeAspect="1" noChangeArrowheads="1" noTextEdit="1"/>
          </p:cNvSpPr>
          <p:nvPr>
            <p:ph type="sldImg"/>
          </p:nvPr>
        </p:nvSpPr>
        <p:spPr>
          <a:ln/>
        </p:spPr>
      </p:sp>
      <p:sp>
        <p:nvSpPr>
          <p:cNvPr id="16388"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31695553-75CB-ED41-B606-D1F254FF9C07}" type="slidenum">
              <a:rPr lang="en-US"/>
              <a:pPr/>
              <a:t>41</a:t>
            </a:fld>
            <a:endParaRPr lang="en-US"/>
          </a:p>
        </p:txBody>
      </p:sp>
      <p:sp>
        <p:nvSpPr>
          <p:cNvPr id="280579" name="Rectangle 2"/>
          <p:cNvSpPr>
            <a:spLocks noGrp="1" noRot="1" noChangeAspect="1" noChangeArrowheads="1" noTextEdit="1"/>
          </p:cNvSpPr>
          <p:nvPr>
            <p:ph type="sldImg"/>
          </p:nvPr>
        </p:nvSpPr>
        <p:spPr>
          <a:ln/>
        </p:spPr>
      </p:sp>
      <p:sp>
        <p:nvSpPr>
          <p:cNvPr id="280580"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7"/>
          <p:cNvSpPr>
            <a:spLocks noGrp="1" noChangeArrowheads="1"/>
          </p:cNvSpPr>
          <p:nvPr>
            <p:ph type="sldNum" sz="quarter" idx="5"/>
          </p:nvPr>
        </p:nvSpPr>
        <p:spPr>
          <a:noFill/>
        </p:spPr>
        <p:txBody>
          <a:bodyPr/>
          <a:lstStyle/>
          <a:p>
            <a:fld id="{33E9DBAB-2D39-D240-8DAF-908DCABA2CB5}" type="slidenum">
              <a:rPr lang="en-US"/>
              <a:pPr/>
              <a:t>42</a:t>
            </a:fld>
            <a:endParaRPr lang="en-US"/>
          </a:p>
        </p:txBody>
      </p:sp>
      <p:sp>
        <p:nvSpPr>
          <p:cNvPr id="282627" name="Rectangle 2"/>
          <p:cNvSpPr>
            <a:spLocks noGrp="1" noRot="1" noChangeAspect="1" noChangeArrowheads="1" noTextEdit="1"/>
          </p:cNvSpPr>
          <p:nvPr>
            <p:ph type="sldImg"/>
          </p:nvPr>
        </p:nvSpPr>
        <p:spPr>
          <a:ln/>
        </p:spPr>
      </p:sp>
      <p:sp>
        <p:nvSpPr>
          <p:cNvPr id="282628"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7"/>
          <p:cNvSpPr>
            <a:spLocks noGrp="1" noChangeArrowheads="1"/>
          </p:cNvSpPr>
          <p:nvPr>
            <p:ph type="sldNum" sz="quarter" idx="5"/>
          </p:nvPr>
        </p:nvSpPr>
        <p:spPr>
          <a:noFill/>
        </p:spPr>
        <p:txBody>
          <a:bodyPr/>
          <a:lstStyle/>
          <a:p>
            <a:fld id="{032A43F3-7131-FA40-A70E-035522DBC03B}" type="slidenum">
              <a:rPr lang="en-US"/>
              <a:pPr/>
              <a:t>43</a:t>
            </a:fld>
            <a:endParaRPr lang="en-US"/>
          </a:p>
        </p:txBody>
      </p:sp>
      <p:sp>
        <p:nvSpPr>
          <p:cNvPr id="284675" name="Rectangle 2"/>
          <p:cNvSpPr>
            <a:spLocks noGrp="1" noRot="1" noChangeAspect="1" noChangeArrowheads="1" noTextEdit="1"/>
          </p:cNvSpPr>
          <p:nvPr>
            <p:ph type="sldImg"/>
          </p:nvPr>
        </p:nvSpPr>
        <p:spPr>
          <a:ln/>
        </p:spPr>
      </p:sp>
      <p:sp>
        <p:nvSpPr>
          <p:cNvPr id="284676"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2E9D11D-ED2B-4145-9F04-4019617F676A}" type="slidenum">
              <a:rPr lang="en-US"/>
              <a:pPr/>
              <a:t>3</a:t>
            </a:fld>
            <a:endParaRPr lang="en-US"/>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E2043ADE-70CD-D742-B481-FA1D91FAB696}" type="slidenum">
              <a:rPr lang="en-US"/>
              <a:pPr/>
              <a:t>44</a:t>
            </a:fld>
            <a:endParaRPr lang="en-US"/>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sldNum" sz="quarter" idx="5"/>
          </p:nvPr>
        </p:nvSpPr>
        <p:spPr>
          <a:noFill/>
        </p:spPr>
        <p:txBody>
          <a:bodyPr/>
          <a:lstStyle/>
          <a:p>
            <a:fld id="{43B8BFF7-FB47-394B-B755-817E67753011}" type="slidenum">
              <a:rPr lang="en-US"/>
              <a:pPr/>
              <a:t>45</a:t>
            </a:fld>
            <a:endParaRPr lang="en-US"/>
          </a:p>
        </p:txBody>
      </p:sp>
      <p:sp>
        <p:nvSpPr>
          <p:cNvPr id="288771" name="Rectangle 2"/>
          <p:cNvSpPr>
            <a:spLocks noGrp="1" noRot="1" noChangeAspect="1" noChangeArrowheads="1" noTextEdit="1"/>
          </p:cNvSpPr>
          <p:nvPr>
            <p:ph type="sldImg"/>
          </p:nvPr>
        </p:nvSpPr>
        <p:spPr>
          <a:ln/>
        </p:spPr>
      </p:sp>
      <p:sp>
        <p:nvSpPr>
          <p:cNvPr id="288772"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7"/>
          <p:cNvSpPr>
            <a:spLocks noGrp="1" noChangeArrowheads="1"/>
          </p:cNvSpPr>
          <p:nvPr>
            <p:ph type="sldNum" sz="quarter" idx="5"/>
          </p:nvPr>
        </p:nvSpPr>
        <p:spPr>
          <a:noFill/>
        </p:spPr>
        <p:txBody>
          <a:bodyPr/>
          <a:lstStyle/>
          <a:p>
            <a:fld id="{3305400D-B8F8-FF4B-935C-7CC265AD8C7F}" type="slidenum">
              <a:rPr lang="en-US"/>
              <a:pPr/>
              <a:t>46</a:t>
            </a:fld>
            <a:endParaRPr lang="en-US"/>
          </a:p>
        </p:txBody>
      </p:sp>
      <p:sp>
        <p:nvSpPr>
          <p:cNvPr id="290819" name="Rectangle 2"/>
          <p:cNvSpPr>
            <a:spLocks noGrp="1" noRot="1" noChangeAspect="1" noChangeArrowheads="1" noTextEdit="1"/>
          </p:cNvSpPr>
          <p:nvPr>
            <p:ph type="sldImg"/>
          </p:nvPr>
        </p:nvSpPr>
        <p:spPr>
          <a:ln/>
        </p:spPr>
      </p:sp>
      <p:sp>
        <p:nvSpPr>
          <p:cNvPr id="290820"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p:spPr>
        <p:txBody>
          <a:bodyPr/>
          <a:lstStyle/>
          <a:p>
            <a:fld id="{2B6339DF-8BDE-FE4D-B5B1-F397D93951B5}" type="slidenum">
              <a:rPr lang="en-US"/>
              <a:pPr/>
              <a:t>47</a:t>
            </a:fld>
            <a:endParaRPr lang="en-US"/>
          </a:p>
        </p:txBody>
      </p:sp>
      <p:sp>
        <p:nvSpPr>
          <p:cNvPr id="292867" name="Rectangle 2"/>
          <p:cNvSpPr>
            <a:spLocks noGrp="1" noRot="1" noChangeAspect="1" noChangeArrowheads="1" noTextEdit="1"/>
          </p:cNvSpPr>
          <p:nvPr>
            <p:ph type="sldImg"/>
          </p:nvPr>
        </p:nvSpPr>
        <p:spPr>
          <a:ln/>
        </p:spPr>
      </p:sp>
      <p:sp>
        <p:nvSpPr>
          <p:cNvPr id="292868"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7"/>
          <p:cNvSpPr>
            <a:spLocks noGrp="1" noChangeArrowheads="1"/>
          </p:cNvSpPr>
          <p:nvPr>
            <p:ph type="sldNum" sz="quarter" idx="5"/>
          </p:nvPr>
        </p:nvSpPr>
        <p:spPr>
          <a:noFill/>
        </p:spPr>
        <p:txBody>
          <a:bodyPr/>
          <a:lstStyle/>
          <a:p>
            <a:fld id="{CB986851-2EE5-5C45-B0A5-33B8C88A1294}" type="slidenum">
              <a:rPr lang="en-US"/>
              <a:pPr/>
              <a:t>48</a:t>
            </a:fld>
            <a:endParaRPr lang="en-US"/>
          </a:p>
        </p:txBody>
      </p:sp>
      <p:sp>
        <p:nvSpPr>
          <p:cNvPr id="294915" name="Rectangle 2"/>
          <p:cNvSpPr>
            <a:spLocks noGrp="1" noRot="1" noChangeAspect="1" noChangeArrowheads="1" noTextEdit="1"/>
          </p:cNvSpPr>
          <p:nvPr>
            <p:ph type="sldImg"/>
          </p:nvPr>
        </p:nvSpPr>
        <p:spPr>
          <a:ln/>
        </p:spPr>
      </p:sp>
      <p:sp>
        <p:nvSpPr>
          <p:cNvPr id="294916"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p>
            <a:fld id="{A8C1332F-7BBD-194E-9D15-009B8936D85D}" type="slidenum">
              <a:rPr lang="en-US"/>
              <a:pPr/>
              <a:t>49</a:t>
            </a:fld>
            <a:endParaRPr lang="en-US"/>
          </a:p>
        </p:txBody>
      </p:sp>
      <p:sp>
        <p:nvSpPr>
          <p:cNvPr id="296963" name="Rectangle 2"/>
          <p:cNvSpPr>
            <a:spLocks noGrp="1" noRot="1" noChangeAspect="1" noChangeArrowheads="1" noTextEdit="1"/>
          </p:cNvSpPr>
          <p:nvPr>
            <p:ph type="sldImg"/>
          </p:nvPr>
        </p:nvSpPr>
        <p:spPr>
          <a:ln/>
        </p:spPr>
      </p:sp>
      <p:sp>
        <p:nvSpPr>
          <p:cNvPr id="296964"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B8BA284E-C092-744D-A50C-3F48E32FD405}" type="slidenum">
              <a:rPr lang="en-US"/>
              <a:pPr/>
              <a:t>50</a:t>
            </a:fld>
            <a:endParaRPr lang="en-US"/>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1DECE720-8631-1A46-83AD-9E6DDA0A78F5}" type="slidenum">
              <a:rPr lang="en-US"/>
              <a:pPr/>
              <a:t>51</a:t>
            </a:fld>
            <a:endParaRPr lang="en-US"/>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7"/>
          <p:cNvSpPr>
            <a:spLocks noGrp="1" noChangeArrowheads="1"/>
          </p:cNvSpPr>
          <p:nvPr>
            <p:ph type="sldNum" sz="quarter" idx="5"/>
          </p:nvPr>
        </p:nvSpPr>
        <p:spPr>
          <a:noFill/>
        </p:spPr>
        <p:txBody>
          <a:bodyPr/>
          <a:lstStyle/>
          <a:p>
            <a:fld id="{58456F35-CA05-0D48-AB6A-FDD9E0BD8263}" type="slidenum">
              <a:rPr lang="en-US"/>
              <a:pPr/>
              <a:t>52</a:t>
            </a:fld>
            <a:endParaRPr lang="en-US"/>
          </a:p>
        </p:txBody>
      </p:sp>
      <p:sp>
        <p:nvSpPr>
          <p:cNvPr id="303107" name="Rectangle 2"/>
          <p:cNvSpPr>
            <a:spLocks noGrp="1" noRot="1" noChangeAspect="1" noChangeArrowheads="1" noTextEdit="1"/>
          </p:cNvSpPr>
          <p:nvPr>
            <p:ph type="sldImg"/>
          </p:nvPr>
        </p:nvSpPr>
        <p:spPr>
          <a:ln/>
        </p:spPr>
      </p:sp>
      <p:sp>
        <p:nvSpPr>
          <p:cNvPr id="303108"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0EA289CF-D931-594D-BCB6-BA2A68AEF82E}" type="slidenum">
              <a:rPr lang="en-US"/>
              <a:pPr/>
              <a:t>53</a:t>
            </a:fld>
            <a:endParaRPr lang="en-US"/>
          </a:p>
        </p:txBody>
      </p:sp>
      <p:sp>
        <p:nvSpPr>
          <p:cNvPr id="305155" name="Rectangle 2"/>
          <p:cNvSpPr>
            <a:spLocks noGrp="1" noRot="1" noChangeAspect="1" noChangeArrowheads="1" noTextEdit="1"/>
          </p:cNvSpPr>
          <p:nvPr>
            <p:ph type="sldImg"/>
          </p:nvPr>
        </p:nvSpPr>
        <p:spPr>
          <a:ln/>
        </p:spPr>
      </p:sp>
      <p:sp>
        <p:nvSpPr>
          <p:cNvPr id="305156"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2E9D11D-ED2B-4145-9F04-4019617F676A}" type="slidenum">
              <a:rPr lang="en-US"/>
              <a:pPr/>
              <a:t>4</a:t>
            </a:fld>
            <a:endParaRPr lang="en-US"/>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p:spPr>
        <p:txBody>
          <a:bodyPr/>
          <a:lstStyle/>
          <a:p>
            <a:fld id="{4A6ED615-4F68-534E-BC00-EA9CE4595104}" type="slidenum">
              <a:rPr lang="en-US"/>
              <a:pPr/>
              <a:t>54</a:t>
            </a:fld>
            <a:endParaRPr lang="en-US"/>
          </a:p>
        </p:txBody>
      </p:sp>
      <p:sp>
        <p:nvSpPr>
          <p:cNvPr id="307203" name="Rectangle 2"/>
          <p:cNvSpPr>
            <a:spLocks noGrp="1" noRot="1" noChangeAspect="1" noChangeArrowheads="1" noTextEdit="1"/>
          </p:cNvSpPr>
          <p:nvPr>
            <p:ph type="sldImg"/>
          </p:nvPr>
        </p:nvSpPr>
        <p:spPr>
          <a:ln/>
        </p:spPr>
      </p:sp>
      <p:sp>
        <p:nvSpPr>
          <p:cNvPr id="307204"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7"/>
          <p:cNvSpPr>
            <a:spLocks noGrp="1" noChangeArrowheads="1"/>
          </p:cNvSpPr>
          <p:nvPr>
            <p:ph type="sldNum" sz="quarter" idx="5"/>
          </p:nvPr>
        </p:nvSpPr>
        <p:spPr>
          <a:noFill/>
        </p:spPr>
        <p:txBody>
          <a:bodyPr/>
          <a:lstStyle/>
          <a:p>
            <a:fld id="{AB92CFB6-8AF6-8849-BD2E-4CE3692BBE8C}" type="slidenum">
              <a:rPr lang="en-US"/>
              <a:pPr/>
              <a:t>55</a:t>
            </a:fld>
            <a:endParaRPr lang="en-US"/>
          </a:p>
        </p:txBody>
      </p:sp>
      <p:sp>
        <p:nvSpPr>
          <p:cNvPr id="309251" name="Rectangle 2"/>
          <p:cNvSpPr>
            <a:spLocks noGrp="1" noRot="1" noChangeAspect="1" noChangeArrowheads="1" noTextEdit="1"/>
          </p:cNvSpPr>
          <p:nvPr>
            <p:ph type="sldImg"/>
          </p:nvPr>
        </p:nvSpPr>
        <p:spPr>
          <a:ln/>
        </p:spPr>
      </p:sp>
      <p:sp>
        <p:nvSpPr>
          <p:cNvPr id="309252"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7"/>
          <p:cNvSpPr>
            <a:spLocks noGrp="1" noChangeArrowheads="1"/>
          </p:cNvSpPr>
          <p:nvPr>
            <p:ph type="sldNum" sz="quarter" idx="5"/>
          </p:nvPr>
        </p:nvSpPr>
        <p:spPr>
          <a:noFill/>
        </p:spPr>
        <p:txBody>
          <a:bodyPr/>
          <a:lstStyle/>
          <a:p>
            <a:fld id="{DBB8391F-C36C-B447-B102-26AE814EF827}" type="slidenum">
              <a:rPr lang="en-US"/>
              <a:pPr/>
              <a:t>56</a:t>
            </a:fld>
            <a:endParaRPr lang="en-US"/>
          </a:p>
        </p:txBody>
      </p:sp>
      <p:sp>
        <p:nvSpPr>
          <p:cNvPr id="311299" name="Rectangle 2"/>
          <p:cNvSpPr>
            <a:spLocks noGrp="1" noRot="1" noChangeAspect="1" noChangeArrowheads="1" noTextEdit="1"/>
          </p:cNvSpPr>
          <p:nvPr>
            <p:ph type="sldImg"/>
          </p:nvPr>
        </p:nvSpPr>
        <p:spPr>
          <a:ln/>
        </p:spPr>
      </p:sp>
      <p:sp>
        <p:nvSpPr>
          <p:cNvPr id="311300"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7"/>
          <p:cNvSpPr>
            <a:spLocks noGrp="1" noChangeArrowheads="1"/>
          </p:cNvSpPr>
          <p:nvPr>
            <p:ph type="sldNum" sz="quarter" idx="5"/>
          </p:nvPr>
        </p:nvSpPr>
        <p:spPr>
          <a:noFill/>
        </p:spPr>
        <p:txBody>
          <a:bodyPr/>
          <a:lstStyle/>
          <a:p>
            <a:fld id="{8CD3E7BE-4F4A-934A-A3B3-748F6F5AEE61}" type="slidenum">
              <a:rPr lang="en-US"/>
              <a:pPr/>
              <a:t>57</a:t>
            </a:fld>
            <a:endParaRPr lang="en-US"/>
          </a:p>
        </p:txBody>
      </p:sp>
      <p:sp>
        <p:nvSpPr>
          <p:cNvPr id="313347" name="Rectangle 2"/>
          <p:cNvSpPr>
            <a:spLocks noGrp="1" noRot="1" noChangeAspect="1" noChangeArrowheads="1" noTextEdit="1"/>
          </p:cNvSpPr>
          <p:nvPr>
            <p:ph type="sldImg"/>
          </p:nvPr>
        </p:nvSpPr>
        <p:spPr>
          <a:ln/>
        </p:spPr>
      </p:sp>
      <p:sp>
        <p:nvSpPr>
          <p:cNvPr id="313348"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7"/>
          <p:cNvSpPr>
            <a:spLocks noGrp="1" noChangeArrowheads="1"/>
          </p:cNvSpPr>
          <p:nvPr>
            <p:ph type="sldNum" sz="quarter" idx="5"/>
          </p:nvPr>
        </p:nvSpPr>
        <p:spPr>
          <a:noFill/>
        </p:spPr>
        <p:txBody>
          <a:bodyPr/>
          <a:lstStyle/>
          <a:p>
            <a:fld id="{D25ACB45-F435-0244-850A-0CD3168C5227}" type="slidenum">
              <a:rPr lang="en-US"/>
              <a:pPr/>
              <a:t>58</a:t>
            </a:fld>
            <a:endParaRPr lang="en-US"/>
          </a:p>
        </p:txBody>
      </p:sp>
      <p:sp>
        <p:nvSpPr>
          <p:cNvPr id="315395" name="Rectangle 2"/>
          <p:cNvSpPr>
            <a:spLocks noGrp="1" noRot="1" noChangeAspect="1" noChangeArrowheads="1" noTextEdit="1"/>
          </p:cNvSpPr>
          <p:nvPr>
            <p:ph type="sldImg"/>
          </p:nvPr>
        </p:nvSpPr>
        <p:spPr>
          <a:ln/>
        </p:spPr>
      </p:sp>
      <p:sp>
        <p:nvSpPr>
          <p:cNvPr id="315396"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p:spPr>
        <p:txBody>
          <a:bodyPr/>
          <a:lstStyle/>
          <a:p>
            <a:fld id="{BCC1A366-404A-1144-8786-4FF6458BB2C8}" type="slidenum">
              <a:rPr lang="en-US"/>
              <a:pPr/>
              <a:t>59</a:t>
            </a:fld>
            <a:endParaRPr lang="en-US"/>
          </a:p>
        </p:txBody>
      </p:sp>
      <p:sp>
        <p:nvSpPr>
          <p:cNvPr id="317443" name="Rectangle 2"/>
          <p:cNvSpPr>
            <a:spLocks noGrp="1" noRot="1" noChangeAspect="1" noChangeArrowheads="1" noTextEdit="1"/>
          </p:cNvSpPr>
          <p:nvPr>
            <p:ph type="sldImg"/>
          </p:nvPr>
        </p:nvSpPr>
        <p:spPr>
          <a:ln/>
        </p:spPr>
      </p:sp>
      <p:sp>
        <p:nvSpPr>
          <p:cNvPr id="317444"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7"/>
          <p:cNvSpPr>
            <a:spLocks noGrp="1" noChangeArrowheads="1"/>
          </p:cNvSpPr>
          <p:nvPr>
            <p:ph type="sldNum" sz="quarter" idx="5"/>
          </p:nvPr>
        </p:nvSpPr>
        <p:spPr>
          <a:noFill/>
        </p:spPr>
        <p:txBody>
          <a:bodyPr/>
          <a:lstStyle/>
          <a:p>
            <a:fld id="{4CC8975E-9EA1-BF4D-B17E-A3163BB875A3}" type="slidenum">
              <a:rPr lang="en-US"/>
              <a:pPr/>
              <a:t>60</a:t>
            </a:fld>
            <a:endParaRPr lang="en-US"/>
          </a:p>
        </p:txBody>
      </p:sp>
      <p:sp>
        <p:nvSpPr>
          <p:cNvPr id="319491" name="Rectangle 2"/>
          <p:cNvSpPr>
            <a:spLocks noGrp="1" noRot="1" noChangeAspect="1" noChangeArrowheads="1" noTextEdit="1"/>
          </p:cNvSpPr>
          <p:nvPr>
            <p:ph type="sldImg"/>
          </p:nvPr>
        </p:nvSpPr>
        <p:spPr>
          <a:ln/>
        </p:spPr>
      </p:sp>
      <p:sp>
        <p:nvSpPr>
          <p:cNvPr id="319492" name="Rectangle 3"/>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p:cNvSpPr>
          <p:nvPr>
            <p:ph type="sldImg"/>
          </p:nvPr>
        </p:nvSpPr>
        <p:spPr>
          <a:ln/>
        </p:spPr>
      </p:sp>
      <p:sp>
        <p:nvSpPr>
          <p:cNvPr id="323587"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Rot="1" noChangeAspect="1"/>
          </p:cNvSpPr>
          <p:nvPr>
            <p:ph type="sldImg"/>
          </p:nvPr>
        </p:nvSpPr>
        <p:spPr>
          <a:ln/>
        </p:spPr>
      </p:sp>
      <p:sp>
        <p:nvSpPr>
          <p:cNvPr id="325635"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Rot="1" noChangeAspect="1"/>
          </p:cNvSpPr>
          <p:nvPr>
            <p:ph type="sldImg"/>
          </p:nvPr>
        </p:nvSpPr>
        <p:spPr>
          <a:ln/>
        </p:spPr>
      </p:sp>
      <p:sp>
        <p:nvSpPr>
          <p:cNvPr id="327683"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2E9D11D-ED2B-4145-9F04-4019617F676A}" type="slidenum">
              <a:rPr lang="en-US"/>
              <a:pPr/>
              <a:t>5</a:t>
            </a:fld>
            <a:endParaRPr lang="en-US"/>
          </a:p>
        </p:txBody>
      </p:sp>
      <p:sp>
        <p:nvSpPr>
          <p:cNvPr id="22531" name="Rectangle 1026"/>
          <p:cNvSpPr>
            <a:spLocks noGrp="1" noRot="1" noChangeAspect="1" noChangeArrowheads="1" noTextEdit="1"/>
          </p:cNvSpPr>
          <p:nvPr>
            <p:ph type="sldImg"/>
          </p:nvPr>
        </p:nvSpPr>
        <p:spPr>
          <a:ln/>
        </p:spPr>
      </p:sp>
      <p:sp>
        <p:nvSpPr>
          <p:cNvPr id="22532"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Rectangle 2"/>
          <p:cNvSpPr>
            <a:spLocks noGrp="1" noRot="1" noChangeAspect="1"/>
          </p:cNvSpPr>
          <p:nvPr>
            <p:ph type="sldImg"/>
          </p:nvPr>
        </p:nvSpPr>
        <p:spPr>
          <a:ln/>
        </p:spPr>
      </p:sp>
      <p:sp>
        <p:nvSpPr>
          <p:cNvPr id="329731"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Rectangle 2"/>
          <p:cNvSpPr>
            <a:spLocks noGrp="1" noRot="1" noChangeAspect="1"/>
          </p:cNvSpPr>
          <p:nvPr>
            <p:ph type="sldImg"/>
          </p:nvPr>
        </p:nvSpPr>
        <p:spPr>
          <a:ln/>
        </p:spPr>
      </p:sp>
      <p:sp>
        <p:nvSpPr>
          <p:cNvPr id="331779"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Rot="1" noChangeAspect="1"/>
          </p:cNvSpPr>
          <p:nvPr>
            <p:ph type="sldImg"/>
          </p:nvPr>
        </p:nvSpPr>
        <p:spPr>
          <a:ln/>
        </p:spPr>
      </p:sp>
      <p:sp>
        <p:nvSpPr>
          <p:cNvPr id="333827"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Rot="1" noChangeAspect="1"/>
          </p:cNvSpPr>
          <p:nvPr>
            <p:ph type="sldImg"/>
          </p:nvPr>
        </p:nvSpPr>
        <p:spPr>
          <a:ln/>
        </p:spPr>
      </p:sp>
      <p:sp>
        <p:nvSpPr>
          <p:cNvPr id="335875"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p:cNvSpPr>
          <p:nvPr>
            <p:ph type="sldImg"/>
          </p:nvPr>
        </p:nvSpPr>
        <p:spPr>
          <a:ln/>
        </p:spPr>
      </p:sp>
      <p:sp>
        <p:nvSpPr>
          <p:cNvPr id="337923"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Rot="1" noChangeAspect="1"/>
          </p:cNvSpPr>
          <p:nvPr>
            <p:ph type="sldImg"/>
          </p:nvPr>
        </p:nvSpPr>
        <p:spPr>
          <a:ln/>
        </p:spPr>
      </p:sp>
      <p:sp>
        <p:nvSpPr>
          <p:cNvPr id="337923"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noRot="1" noChangeAspect="1"/>
          </p:cNvSpPr>
          <p:nvPr>
            <p:ph type="sldImg"/>
          </p:nvPr>
        </p:nvSpPr>
        <p:spPr>
          <a:ln/>
        </p:spPr>
      </p:sp>
      <p:sp>
        <p:nvSpPr>
          <p:cNvPr id="339971"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Rot="1" noChangeAspect="1"/>
          </p:cNvSpPr>
          <p:nvPr>
            <p:ph type="sldImg"/>
          </p:nvPr>
        </p:nvSpPr>
        <p:spPr>
          <a:ln/>
        </p:spPr>
      </p:sp>
      <p:sp>
        <p:nvSpPr>
          <p:cNvPr id="342019"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Rot="1" noChangeAspect="1"/>
          </p:cNvSpPr>
          <p:nvPr>
            <p:ph type="sldImg"/>
          </p:nvPr>
        </p:nvSpPr>
        <p:spPr>
          <a:ln/>
        </p:spPr>
      </p:sp>
      <p:sp>
        <p:nvSpPr>
          <p:cNvPr id="344067"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Rectangle 2"/>
          <p:cNvSpPr>
            <a:spLocks noGrp="1" noRot="1" noChangeAspect="1"/>
          </p:cNvSpPr>
          <p:nvPr>
            <p:ph type="sldImg"/>
          </p:nvPr>
        </p:nvSpPr>
        <p:spPr>
          <a:ln/>
        </p:spPr>
      </p:sp>
      <p:sp>
        <p:nvSpPr>
          <p:cNvPr id="346115"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CC25E513-D25D-334B-AA8D-CBF79F0A48D7}" type="slidenum">
              <a:rPr lang="en-US"/>
              <a:pPr/>
              <a:t>6</a:t>
            </a:fld>
            <a:endParaRPr lang="en-US"/>
          </a:p>
        </p:txBody>
      </p:sp>
      <p:sp>
        <p:nvSpPr>
          <p:cNvPr id="24579" name="Rectangle 1026"/>
          <p:cNvSpPr>
            <a:spLocks noGrp="1" noRot="1" noChangeAspect="1" noChangeArrowheads="1" noTextEdit="1"/>
          </p:cNvSpPr>
          <p:nvPr>
            <p:ph type="sldImg"/>
          </p:nvPr>
        </p:nvSpPr>
        <p:spPr>
          <a:ln/>
        </p:spPr>
      </p:sp>
      <p:sp>
        <p:nvSpPr>
          <p:cNvPr id="24580"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p:cNvSpPr>
          <p:nvPr>
            <p:ph type="sldImg"/>
          </p:nvPr>
        </p:nvSpPr>
        <p:spPr>
          <a:ln/>
        </p:spPr>
      </p:sp>
      <p:sp>
        <p:nvSpPr>
          <p:cNvPr id="348163"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Rot="1" noChangeAspect="1"/>
          </p:cNvSpPr>
          <p:nvPr>
            <p:ph type="sldImg"/>
          </p:nvPr>
        </p:nvSpPr>
        <p:spPr>
          <a:ln/>
        </p:spPr>
      </p:sp>
      <p:sp>
        <p:nvSpPr>
          <p:cNvPr id="350211"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Rot="1" noChangeAspect="1"/>
          </p:cNvSpPr>
          <p:nvPr>
            <p:ph type="sldImg"/>
          </p:nvPr>
        </p:nvSpPr>
        <p:spPr>
          <a:ln/>
        </p:spPr>
      </p:sp>
      <p:sp>
        <p:nvSpPr>
          <p:cNvPr id="352259"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Rot="1" noChangeAspect="1"/>
          </p:cNvSpPr>
          <p:nvPr>
            <p:ph type="sldImg"/>
          </p:nvPr>
        </p:nvSpPr>
        <p:spPr>
          <a:ln/>
        </p:spPr>
      </p:sp>
      <p:sp>
        <p:nvSpPr>
          <p:cNvPr id="354307"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Rot="1" noChangeAspect="1"/>
          </p:cNvSpPr>
          <p:nvPr>
            <p:ph type="sldImg"/>
          </p:nvPr>
        </p:nvSpPr>
        <p:spPr>
          <a:ln/>
        </p:spPr>
      </p:sp>
      <p:sp>
        <p:nvSpPr>
          <p:cNvPr id="356355"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noRot="1" noChangeAspect="1"/>
          </p:cNvSpPr>
          <p:nvPr>
            <p:ph type="sldImg"/>
          </p:nvPr>
        </p:nvSpPr>
        <p:spPr>
          <a:ln/>
        </p:spPr>
      </p:sp>
      <p:sp>
        <p:nvSpPr>
          <p:cNvPr id="358403" name="Rectangle 3"/>
          <p:cNvSpPr>
            <a:spLocks noGrp="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043E737C-1D66-6F4A-9A0E-7DF7C8E338B6}" type="slidenum">
              <a:rPr lang="en-US"/>
              <a:pPr/>
              <a:t>8</a:t>
            </a:fld>
            <a:endParaRPr lang="en-US"/>
          </a:p>
        </p:txBody>
      </p:sp>
      <p:sp>
        <p:nvSpPr>
          <p:cNvPr id="26627" name="Rectangle 1026"/>
          <p:cNvSpPr>
            <a:spLocks noGrp="1" noRot="1" noChangeAspect="1" noChangeArrowheads="1" noTextEdit="1"/>
          </p:cNvSpPr>
          <p:nvPr>
            <p:ph type="sldImg"/>
          </p:nvPr>
        </p:nvSpPr>
        <p:spPr>
          <a:ln/>
        </p:spPr>
      </p:sp>
      <p:sp>
        <p:nvSpPr>
          <p:cNvPr id="26628"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06C8F87B-E762-F144-B0AF-0D8ED04C8E74}" type="slidenum">
              <a:rPr lang="en-US"/>
              <a:pPr/>
              <a:t>9</a:t>
            </a:fld>
            <a:endParaRPr lang="en-US"/>
          </a:p>
        </p:txBody>
      </p:sp>
      <p:sp>
        <p:nvSpPr>
          <p:cNvPr id="28675" name="Rectangle 2"/>
          <p:cNvSpPr>
            <a:spLocks noGrp="1" noRot="1" noChangeAspect="1" noChangeArrowheads="1" noTextEdit="1"/>
          </p:cNvSpPr>
          <p:nvPr>
            <p:ph type="sldImg"/>
          </p:nvPr>
        </p:nvSpPr>
        <p:spPr>
          <a:xfrm>
            <a:off x="1152525" y="712788"/>
            <a:ext cx="4560888" cy="3421062"/>
          </a:xfrm>
          <a:solidFill>
            <a:srgbClr val="FFFFFF"/>
          </a:solidFill>
          <a:ln/>
        </p:spPr>
      </p:sp>
      <p:sp>
        <p:nvSpPr>
          <p:cNvPr id="28676" name="Rectangle 3"/>
          <p:cNvSpPr>
            <a:spLocks noGrp="1" noChangeArrowheads="1"/>
          </p:cNvSpPr>
          <p:nvPr>
            <p:ph type="body" idx="1"/>
          </p:nvPr>
        </p:nvSpPr>
        <p:spPr bwMode="auto">
          <a:xfrm>
            <a:off x="914400" y="4348163"/>
            <a:ext cx="5029200" cy="4135437"/>
          </a:xfrm>
          <a:prstGeom prst="rect">
            <a:avLst/>
          </a:prstGeom>
          <a:solidFill>
            <a:srgbClr val="FFFFFF"/>
          </a:solidFill>
          <a:ln>
            <a:solidFill>
              <a:srgbClr val="000000"/>
            </a:solidFill>
            <a:miter lim="800000"/>
            <a:headEnd/>
            <a:tailEnd/>
          </a:ln>
        </p:spPr>
        <p:txBody>
          <a:bodyPr>
            <a:prstTxWarp prst="textNoShape">
              <a:avLst/>
            </a:prstTxWarp>
          </a:bodyPr>
          <a:lstStyle/>
          <a:p>
            <a:pPr eaLnBrk="1" hangingPunct="1"/>
            <a:r>
              <a:rPr lang="en-GB"/>
              <a:t>The Radon transform is an extension of the idea of using constant velocity stacks to separate primaries and multiples. It’s least-squares form, due to Dan Hampson, is a way of dealing with the irreversibility, or non-unitary, nature of the transform. Various authors have more recently revisited the constrained, regularised, inversion of the original work by Thorson and Claerbout on velocity stack inversion, which has led to the improved primary and multiple separation of the high-resolution transform.</a:t>
            </a:r>
          </a:p>
          <a:p>
            <a:pPr eaLnBrk="1" hangingPunct="1"/>
            <a:r>
              <a:rPr lang="en-GB"/>
              <a:t>We still rely critically, however, on the multiple kinematics after hyperbolic moveout correction being simple; in the usual implementation we rely on them being parabolic in form.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7C31AD7D-0967-4C4E-A107-FA554689F57E}" type="slidenum">
              <a:rPr lang="en-US"/>
              <a:pPr/>
              <a:t>10</a:t>
            </a:fld>
            <a:endParaRPr lang="en-US"/>
          </a:p>
        </p:txBody>
      </p:sp>
      <p:sp>
        <p:nvSpPr>
          <p:cNvPr id="43011" name="Rectangle 1026"/>
          <p:cNvSpPr>
            <a:spLocks noGrp="1" noRot="1" noChangeAspect="1" noChangeArrowheads="1" noTextEdit="1"/>
          </p:cNvSpPr>
          <p:nvPr>
            <p:ph type="sldImg"/>
          </p:nvPr>
        </p:nvSpPr>
        <p:spPr>
          <a:ln/>
        </p:spPr>
      </p:sp>
      <p:sp>
        <p:nvSpPr>
          <p:cNvPr id="43012" name="Rectangle 1027"/>
          <p:cNvSpPr>
            <a:spLocks noGrp="1" noChangeArrowheads="1"/>
          </p:cNvSpPr>
          <p:nvPr>
            <p:ph type="body" idx="1"/>
          </p:nvPr>
        </p:nvSpPr>
        <p:spPr bwMode="auto">
          <a:xfrm>
            <a:off x="914400" y="4343400"/>
            <a:ext cx="5029200" cy="4114800"/>
          </a:xfrm>
          <a:prstGeom prst="rect">
            <a:avLst/>
          </a:prstGeom>
          <a:noFill/>
          <a:ln w="38100">
            <a:miter lim="800000"/>
            <a:headEnd/>
            <a:tailEnd/>
          </a:ln>
        </p:spPr>
        <p:txBody>
          <a:bodyPr lIns="90000" tIns="46800" rIns="90000" bIns="46800">
            <a:prstTxWarp prst="textNoShape">
              <a:avLst/>
            </a:prstTxWarp>
            <a:spAutoFit/>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CA"/>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CA"/>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r>
              <a:rPr lang="en-US"/>
              <a:t>Part 4 Noise removal</a:t>
            </a:r>
          </a:p>
        </p:txBody>
      </p:sp>
      <p:sp>
        <p:nvSpPr>
          <p:cNvPr id="5" name="Slide Number Placeholder 4"/>
          <p:cNvSpPr>
            <a:spLocks noGrp="1"/>
          </p:cNvSpPr>
          <p:nvPr>
            <p:ph type="sldNum" sz="quarter" idx="11"/>
          </p:nvPr>
        </p:nvSpPr>
        <p:spPr/>
        <p:txBody>
          <a:bodyPr/>
          <a:lstStyle>
            <a:lvl1pPr>
              <a:defRPr/>
            </a:lvl1pPr>
          </a:lstStyle>
          <a:p>
            <a:fld id="{30797511-FC82-C849-B753-978558AF7572}" type="slidenum">
              <a:rPr lang="en-US" smtClean="0"/>
              <a:pPr/>
              <a:t>‹#›</a:t>
            </a:fld>
            <a:endParaRPr lang="en-US" b="0">
              <a:solidFill>
                <a:schemeClr val="tx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Part 4 Noise removal</a:t>
            </a:r>
          </a:p>
        </p:txBody>
      </p:sp>
      <p:sp>
        <p:nvSpPr>
          <p:cNvPr id="5" name="Slide Number Placeholder 4"/>
          <p:cNvSpPr>
            <a:spLocks noGrp="1"/>
          </p:cNvSpPr>
          <p:nvPr>
            <p:ph type="sldNum" sz="quarter" idx="11"/>
          </p:nvPr>
        </p:nvSpPr>
        <p:spPr/>
        <p:txBody>
          <a:bodyPr/>
          <a:lstStyle>
            <a:lvl1pPr>
              <a:defRPr/>
            </a:lvl1pPr>
          </a:lstStyle>
          <a:p>
            <a:fld id="{22961A5A-401D-BF40-BA8E-0984135ABC84}" type="slidenum">
              <a:rPr lang="en-US" smtClean="0"/>
              <a:pPr/>
              <a:t>‹#›</a:t>
            </a:fld>
            <a:endParaRPr lang="en-US" b="0">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304800"/>
            <a:ext cx="2152650" cy="5943600"/>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228600" y="304800"/>
            <a:ext cx="6305550" cy="5943600"/>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Part 4 Noise removal</a:t>
            </a:r>
          </a:p>
        </p:txBody>
      </p:sp>
      <p:sp>
        <p:nvSpPr>
          <p:cNvPr id="5" name="Slide Number Placeholder 4"/>
          <p:cNvSpPr>
            <a:spLocks noGrp="1"/>
          </p:cNvSpPr>
          <p:nvPr>
            <p:ph type="sldNum" sz="quarter" idx="11"/>
          </p:nvPr>
        </p:nvSpPr>
        <p:spPr/>
        <p:txBody>
          <a:bodyPr/>
          <a:lstStyle>
            <a:lvl1pPr>
              <a:defRPr/>
            </a:lvl1pPr>
          </a:lstStyle>
          <a:p>
            <a:fld id="{8505B138-36C6-3240-991D-B6E114545975}" type="slidenum">
              <a:rPr lang="en-US" smtClean="0"/>
              <a:pPr/>
              <a:t>‹#›</a:t>
            </a:fld>
            <a:endParaRPr lang="en-US" b="0">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Footer Placeholder 3"/>
          <p:cNvSpPr>
            <a:spLocks noGrp="1"/>
          </p:cNvSpPr>
          <p:nvPr>
            <p:ph type="ftr" sz="quarter" idx="10"/>
          </p:nvPr>
        </p:nvSpPr>
        <p:spPr/>
        <p:txBody>
          <a:bodyPr/>
          <a:lstStyle>
            <a:lvl1pPr>
              <a:defRPr/>
            </a:lvl1pPr>
          </a:lstStyle>
          <a:p>
            <a:r>
              <a:rPr lang="en-US"/>
              <a:t>Part 4 Noise removal</a:t>
            </a:r>
          </a:p>
        </p:txBody>
      </p:sp>
      <p:sp>
        <p:nvSpPr>
          <p:cNvPr id="5" name="Slide Number Placeholder 4"/>
          <p:cNvSpPr>
            <a:spLocks noGrp="1"/>
          </p:cNvSpPr>
          <p:nvPr>
            <p:ph type="sldNum" sz="quarter" idx="11"/>
          </p:nvPr>
        </p:nvSpPr>
        <p:spPr/>
        <p:txBody>
          <a:bodyPr/>
          <a:lstStyle>
            <a:lvl1pPr>
              <a:defRPr/>
            </a:lvl1pPr>
          </a:lstStyle>
          <a:p>
            <a:fld id="{DE0BED3E-9D56-7746-8663-2E6B9FCC5768}" type="slidenum">
              <a:rPr lang="en-US" smtClean="0"/>
              <a:pPr/>
              <a:t>‹#›</a:t>
            </a:fld>
            <a:endParaRPr lang="en-US" b="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CA"/>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CA"/>
              <a:t>Click to edit Master text styles</a:t>
            </a:r>
          </a:p>
        </p:txBody>
      </p:sp>
      <p:sp>
        <p:nvSpPr>
          <p:cNvPr id="4" name="Footer Placeholder 3"/>
          <p:cNvSpPr>
            <a:spLocks noGrp="1"/>
          </p:cNvSpPr>
          <p:nvPr>
            <p:ph type="ftr" sz="quarter" idx="10"/>
          </p:nvPr>
        </p:nvSpPr>
        <p:spPr/>
        <p:txBody>
          <a:bodyPr/>
          <a:lstStyle>
            <a:lvl1pPr>
              <a:defRPr/>
            </a:lvl1pPr>
          </a:lstStyle>
          <a:p>
            <a:r>
              <a:rPr lang="en-US"/>
              <a:t>Part 4 Noise removal</a:t>
            </a:r>
          </a:p>
        </p:txBody>
      </p:sp>
      <p:sp>
        <p:nvSpPr>
          <p:cNvPr id="5" name="Slide Number Placeholder 4"/>
          <p:cNvSpPr>
            <a:spLocks noGrp="1"/>
          </p:cNvSpPr>
          <p:nvPr>
            <p:ph type="sldNum" sz="quarter" idx="11"/>
          </p:nvPr>
        </p:nvSpPr>
        <p:spPr/>
        <p:txBody>
          <a:bodyPr/>
          <a:lstStyle>
            <a:lvl1pPr>
              <a:defRPr/>
            </a:lvl1pPr>
          </a:lstStyle>
          <a:p>
            <a:fld id="{790D4709-02FC-DA47-B82A-E4CA4F761432}" type="slidenum">
              <a:rPr lang="en-US" smtClean="0"/>
              <a:pPr/>
              <a:t>‹#›</a:t>
            </a:fld>
            <a:endParaRPr lang="en-US" b="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304800" y="1295400"/>
            <a:ext cx="4191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4648200" y="1295400"/>
            <a:ext cx="4191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Footer Placeholder 4"/>
          <p:cNvSpPr>
            <a:spLocks noGrp="1"/>
          </p:cNvSpPr>
          <p:nvPr>
            <p:ph type="ftr" sz="quarter" idx="10"/>
          </p:nvPr>
        </p:nvSpPr>
        <p:spPr/>
        <p:txBody>
          <a:bodyPr/>
          <a:lstStyle>
            <a:lvl1pPr>
              <a:defRPr/>
            </a:lvl1pPr>
          </a:lstStyle>
          <a:p>
            <a:r>
              <a:rPr lang="en-US"/>
              <a:t>Part 4 Noise removal</a:t>
            </a:r>
          </a:p>
        </p:txBody>
      </p:sp>
      <p:sp>
        <p:nvSpPr>
          <p:cNvPr id="6" name="Slide Number Placeholder 5"/>
          <p:cNvSpPr>
            <a:spLocks noGrp="1"/>
          </p:cNvSpPr>
          <p:nvPr>
            <p:ph type="sldNum" sz="quarter" idx="11"/>
          </p:nvPr>
        </p:nvSpPr>
        <p:spPr/>
        <p:txBody>
          <a:bodyPr/>
          <a:lstStyle>
            <a:lvl1pPr>
              <a:defRPr/>
            </a:lvl1pPr>
          </a:lstStyle>
          <a:p>
            <a:fld id="{5E6DC4C4-6B75-0141-8D20-D3B49864D51A}" type="slidenum">
              <a:rPr lang="en-US" smtClean="0"/>
              <a:pPr/>
              <a:t>‹#›</a:t>
            </a:fld>
            <a:endParaRPr lang="en-US" b="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Footer Placeholder 6"/>
          <p:cNvSpPr>
            <a:spLocks noGrp="1"/>
          </p:cNvSpPr>
          <p:nvPr>
            <p:ph type="ftr" sz="quarter" idx="10"/>
          </p:nvPr>
        </p:nvSpPr>
        <p:spPr/>
        <p:txBody>
          <a:bodyPr/>
          <a:lstStyle>
            <a:lvl1pPr>
              <a:defRPr/>
            </a:lvl1pPr>
          </a:lstStyle>
          <a:p>
            <a:r>
              <a:rPr lang="en-US"/>
              <a:t>Part 4 Noise removal</a:t>
            </a:r>
          </a:p>
        </p:txBody>
      </p:sp>
      <p:sp>
        <p:nvSpPr>
          <p:cNvPr id="8" name="Slide Number Placeholder 7"/>
          <p:cNvSpPr>
            <a:spLocks noGrp="1"/>
          </p:cNvSpPr>
          <p:nvPr>
            <p:ph type="sldNum" sz="quarter" idx="11"/>
          </p:nvPr>
        </p:nvSpPr>
        <p:spPr/>
        <p:txBody>
          <a:bodyPr/>
          <a:lstStyle>
            <a:lvl1pPr>
              <a:defRPr/>
            </a:lvl1pPr>
          </a:lstStyle>
          <a:p>
            <a:fld id="{0B798947-5154-A74A-B88D-716FFAEE3719}" type="slidenum">
              <a:rPr lang="en-US" smtClean="0"/>
              <a:pPr/>
              <a:t>‹#›</a:t>
            </a:fld>
            <a:endParaRPr lang="en-US" b="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Footer Placeholder 2"/>
          <p:cNvSpPr>
            <a:spLocks noGrp="1"/>
          </p:cNvSpPr>
          <p:nvPr>
            <p:ph type="ftr" sz="quarter" idx="10"/>
          </p:nvPr>
        </p:nvSpPr>
        <p:spPr/>
        <p:txBody>
          <a:bodyPr/>
          <a:lstStyle>
            <a:lvl1pPr>
              <a:defRPr/>
            </a:lvl1pPr>
          </a:lstStyle>
          <a:p>
            <a:r>
              <a:rPr lang="en-US"/>
              <a:t>Part 4 Noise removal</a:t>
            </a:r>
          </a:p>
        </p:txBody>
      </p:sp>
      <p:sp>
        <p:nvSpPr>
          <p:cNvPr id="4" name="Slide Number Placeholder 3"/>
          <p:cNvSpPr>
            <a:spLocks noGrp="1"/>
          </p:cNvSpPr>
          <p:nvPr>
            <p:ph type="sldNum" sz="quarter" idx="11"/>
          </p:nvPr>
        </p:nvSpPr>
        <p:spPr/>
        <p:txBody>
          <a:bodyPr/>
          <a:lstStyle>
            <a:lvl1pPr>
              <a:defRPr/>
            </a:lvl1pPr>
          </a:lstStyle>
          <a:p>
            <a:fld id="{8B307BF7-96D4-A040-9990-EF32D32F70B2}" type="slidenum">
              <a:rPr lang="en-US" smtClean="0"/>
              <a:pPr/>
              <a:t>‹#›</a:t>
            </a:fld>
            <a:endParaRPr lang="en-US" b="0">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a:t>Part 4 Noise removal</a:t>
            </a:r>
          </a:p>
        </p:txBody>
      </p:sp>
      <p:sp>
        <p:nvSpPr>
          <p:cNvPr id="3" name="Slide Number Placeholder 2"/>
          <p:cNvSpPr>
            <a:spLocks noGrp="1"/>
          </p:cNvSpPr>
          <p:nvPr>
            <p:ph type="sldNum" sz="quarter" idx="11"/>
          </p:nvPr>
        </p:nvSpPr>
        <p:spPr/>
        <p:txBody>
          <a:bodyPr/>
          <a:lstStyle>
            <a:lvl1pPr>
              <a:defRPr/>
            </a:lvl1pPr>
          </a:lstStyle>
          <a:p>
            <a:fld id="{35330B6D-DE7C-2542-8EA6-5E2F73B2B436}" type="slidenum">
              <a:rPr lang="en-US" smtClean="0"/>
              <a:pPr/>
              <a:t>‹#›</a:t>
            </a:fld>
            <a:endParaRPr lang="en-US" b="0">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CA"/>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Footer Placeholder 4"/>
          <p:cNvSpPr>
            <a:spLocks noGrp="1"/>
          </p:cNvSpPr>
          <p:nvPr>
            <p:ph type="ftr" sz="quarter" idx="10"/>
          </p:nvPr>
        </p:nvSpPr>
        <p:spPr/>
        <p:txBody>
          <a:bodyPr/>
          <a:lstStyle>
            <a:lvl1pPr>
              <a:defRPr/>
            </a:lvl1pPr>
          </a:lstStyle>
          <a:p>
            <a:r>
              <a:rPr lang="en-US"/>
              <a:t>Part 4 Noise removal</a:t>
            </a:r>
          </a:p>
        </p:txBody>
      </p:sp>
      <p:sp>
        <p:nvSpPr>
          <p:cNvPr id="6" name="Slide Number Placeholder 5"/>
          <p:cNvSpPr>
            <a:spLocks noGrp="1"/>
          </p:cNvSpPr>
          <p:nvPr>
            <p:ph type="sldNum" sz="quarter" idx="11"/>
          </p:nvPr>
        </p:nvSpPr>
        <p:spPr/>
        <p:txBody>
          <a:bodyPr/>
          <a:lstStyle>
            <a:lvl1pPr>
              <a:defRPr/>
            </a:lvl1pPr>
          </a:lstStyle>
          <a:p>
            <a:fld id="{DAFEA527-D2AE-6148-9872-2A790D313BC1}" type="slidenum">
              <a:rPr lang="en-US" smtClean="0"/>
              <a:pPr/>
              <a:t>‹#›</a:t>
            </a:fld>
            <a:endParaRPr lang="en-US" b="0">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CA"/>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CA"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a:t>Click to edit Master text styles</a:t>
            </a:r>
          </a:p>
        </p:txBody>
      </p:sp>
      <p:sp>
        <p:nvSpPr>
          <p:cNvPr id="5" name="Footer Placeholder 4"/>
          <p:cNvSpPr>
            <a:spLocks noGrp="1"/>
          </p:cNvSpPr>
          <p:nvPr>
            <p:ph type="ftr" sz="quarter" idx="10"/>
          </p:nvPr>
        </p:nvSpPr>
        <p:spPr/>
        <p:txBody>
          <a:bodyPr/>
          <a:lstStyle>
            <a:lvl1pPr>
              <a:defRPr/>
            </a:lvl1pPr>
          </a:lstStyle>
          <a:p>
            <a:r>
              <a:rPr lang="en-US"/>
              <a:t>Part 4 Noise removal</a:t>
            </a:r>
          </a:p>
        </p:txBody>
      </p:sp>
      <p:sp>
        <p:nvSpPr>
          <p:cNvPr id="6" name="Slide Number Placeholder 5"/>
          <p:cNvSpPr>
            <a:spLocks noGrp="1"/>
          </p:cNvSpPr>
          <p:nvPr>
            <p:ph type="sldNum" sz="quarter" idx="11"/>
          </p:nvPr>
        </p:nvSpPr>
        <p:spPr/>
        <p:txBody>
          <a:bodyPr/>
          <a:lstStyle>
            <a:lvl1pPr>
              <a:defRPr/>
            </a:lvl1pPr>
          </a:lstStyle>
          <a:p>
            <a:fld id="{D359A5C3-BAAA-F448-8E05-A98A570BE407}" type="slidenum">
              <a:rPr lang="en-US" smtClean="0"/>
              <a:pPr/>
              <a:t>‹#›</a:t>
            </a:fld>
            <a:endParaRPr lang="en-US" b="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228600" y="304800"/>
            <a:ext cx="8534400"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CA"/>
              <a:t>Click to edit Master title style</a:t>
            </a:r>
            <a:endParaRPr lang="en-US"/>
          </a:p>
        </p:txBody>
      </p:sp>
      <p:sp>
        <p:nvSpPr>
          <p:cNvPr id="1028" name="Rectangle 3"/>
          <p:cNvSpPr>
            <a:spLocks noGrp="1" noChangeArrowheads="1"/>
          </p:cNvSpPr>
          <p:nvPr>
            <p:ph type="body" idx="1"/>
          </p:nvPr>
        </p:nvSpPr>
        <p:spPr bwMode="auto">
          <a:xfrm>
            <a:off x="304800" y="1295400"/>
            <a:ext cx="8534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dirty="0"/>
          </a:p>
        </p:txBody>
      </p:sp>
      <p:sp>
        <p:nvSpPr>
          <p:cNvPr id="1029" name="Rectangle 5"/>
          <p:cNvSpPr>
            <a:spLocks noGrp="1" noChangeArrowheads="1"/>
          </p:cNvSpPr>
          <p:nvPr>
            <p:ph type="ftr" sz="quarter" idx="3"/>
          </p:nvPr>
        </p:nvSpPr>
        <p:spPr bwMode="auto">
          <a:xfrm>
            <a:off x="304800" y="6477000"/>
            <a:ext cx="2895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solidFill>
                  <a:schemeClr val="bg2"/>
                </a:solidFill>
              </a:defRPr>
            </a:lvl1pPr>
          </a:lstStyle>
          <a:p>
            <a:r>
              <a:rPr lang="en-US"/>
              <a:t>Part 4 Noise removal</a:t>
            </a:r>
          </a:p>
        </p:txBody>
      </p:sp>
      <p:sp>
        <p:nvSpPr>
          <p:cNvPr id="1030" name="Rectangle 6"/>
          <p:cNvSpPr>
            <a:spLocks noGrp="1" noChangeArrowheads="1"/>
          </p:cNvSpPr>
          <p:nvPr>
            <p:ph type="sldNum" sz="quarter" idx="4"/>
          </p:nvPr>
        </p:nvSpPr>
        <p:spPr bwMode="auto">
          <a:xfrm>
            <a:off x="6934200" y="64770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rtl="0" eaLnBrk="0" fontAlgn="base" hangingPunct="0">
              <a:spcBef>
                <a:spcPct val="0"/>
              </a:spcBef>
              <a:spcAft>
                <a:spcPct val="0"/>
              </a:spcAft>
              <a:defRPr lang="en-US" sz="1400" kern="1200" smtClean="0">
                <a:solidFill>
                  <a:schemeClr val="bg2"/>
                </a:solidFill>
                <a:latin typeface="Arial Narrow" charset="0"/>
                <a:ea typeface="+mn-ea"/>
                <a:cs typeface="+mn-cs"/>
              </a:defRPr>
            </a:lvl1pPr>
          </a:lstStyle>
          <a:p>
            <a:fld id="{11A92B4C-083B-E04E-BFFE-E7D99ECF372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hf hdr="0" ftr="0" dt="0"/>
  <p:txStyles>
    <p:titleStyle>
      <a:lvl1pPr algn="l" rtl="0" eaLnBrk="1" fontAlgn="base" hangingPunct="1">
        <a:spcBef>
          <a:spcPct val="0"/>
        </a:spcBef>
        <a:spcAft>
          <a:spcPct val="0"/>
        </a:spcAft>
        <a:defRPr sz="2400" b="1">
          <a:solidFill>
            <a:schemeClr val="tx1"/>
          </a:solidFill>
          <a:latin typeface="+mj-lt"/>
          <a:ea typeface="ＭＳ Ｐゴシック" charset="-128"/>
          <a:cs typeface="ＭＳ Ｐゴシック" charset="-128"/>
        </a:defRPr>
      </a:lvl1pPr>
      <a:lvl2pPr algn="l" rtl="0" eaLnBrk="1" fontAlgn="base" hangingPunct="1">
        <a:spcBef>
          <a:spcPct val="0"/>
        </a:spcBef>
        <a:spcAft>
          <a:spcPct val="0"/>
        </a:spcAft>
        <a:defRPr sz="2400" b="1">
          <a:solidFill>
            <a:schemeClr val="tx1"/>
          </a:solidFill>
          <a:latin typeface="Arial Rounded MT Bold" charset="0"/>
          <a:ea typeface="ＭＳ Ｐゴシック" charset="-128"/>
          <a:cs typeface="ＭＳ Ｐゴシック" charset="-128"/>
        </a:defRPr>
      </a:lvl2pPr>
      <a:lvl3pPr algn="l" rtl="0" eaLnBrk="1" fontAlgn="base" hangingPunct="1">
        <a:spcBef>
          <a:spcPct val="0"/>
        </a:spcBef>
        <a:spcAft>
          <a:spcPct val="0"/>
        </a:spcAft>
        <a:defRPr sz="2400" b="1">
          <a:solidFill>
            <a:schemeClr val="tx1"/>
          </a:solidFill>
          <a:latin typeface="Arial Rounded MT Bold" charset="0"/>
          <a:ea typeface="ＭＳ Ｐゴシック" charset="-128"/>
          <a:cs typeface="ＭＳ Ｐゴシック" charset="-128"/>
        </a:defRPr>
      </a:lvl3pPr>
      <a:lvl4pPr algn="l" rtl="0" eaLnBrk="1" fontAlgn="base" hangingPunct="1">
        <a:spcBef>
          <a:spcPct val="0"/>
        </a:spcBef>
        <a:spcAft>
          <a:spcPct val="0"/>
        </a:spcAft>
        <a:defRPr sz="2400" b="1">
          <a:solidFill>
            <a:schemeClr val="tx1"/>
          </a:solidFill>
          <a:latin typeface="Arial Rounded MT Bold" charset="0"/>
          <a:ea typeface="ＭＳ Ｐゴシック" charset="-128"/>
          <a:cs typeface="ＭＳ Ｐゴシック" charset="-128"/>
        </a:defRPr>
      </a:lvl4pPr>
      <a:lvl5pPr algn="l" rtl="0" eaLnBrk="1" fontAlgn="base" hangingPunct="1">
        <a:spcBef>
          <a:spcPct val="0"/>
        </a:spcBef>
        <a:spcAft>
          <a:spcPct val="0"/>
        </a:spcAft>
        <a:defRPr sz="2400" b="1">
          <a:solidFill>
            <a:schemeClr val="tx1"/>
          </a:solidFill>
          <a:latin typeface="Arial Rounded MT Bold" charset="0"/>
          <a:ea typeface="ＭＳ Ｐゴシック" charset="-128"/>
          <a:cs typeface="ＭＳ Ｐゴシック" charset="-128"/>
        </a:defRPr>
      </a:lvl5pPr>
      <a:lvl6pPr marL="457200" algn="l" rtl="0" eaLnBrk="1" fontAlgn="base" hangingPunct="1">
        <a:spcBef>
          <a:spcPct val="0"/>
        </a:spcBef>
        <a:spcAft>
          <a:spcPct val="0"/>
        </a:spcAft>
        <a:defRPr sz="2400" b="1">
          <a:solidFill>
            <a:schemeClr val="tx1"/>
          </a:solidFill>
          <a:latin typeface="Arial Rounded MT Bold" charset="0"/>
        </a:defRPr>
      </a:lvl6pPr>
      <a:lvl7pPr marL="914400" algn="l" rtl="0" eaLnBrk="1" fontAlgn="base" hangingPunct="1">
        <a:spcBef>
          <a:spcPct val="0"/>
        </a:spcBef>
        <a:spcAft>
          <a:spcPct val="0"/>
        </a:spcAft>
        <a:defRPr sz="2400" b="1">
          <a:solidFill>
            <a:schemeClr val="tx1"/>
          </a:solidFill>
          <a:latin typeface="Arial Rounded MT Bold" charset="0"/>
        </a:defRPr>
      </a:lvl7pPr>
      <a:lvl8pPr marL="1371600" algn="l" rtl="0" eaLnBrk="1" fontAlgn="base" hangingPunct="1">
        <a:spcBef>
          <a:spcPct val="0"/>
        </a:spcBef>
        <a:spcAft>
          <a:spcPct val="0"/>
        </a:spcAft>
        <a:defRPr sz="2400" b="1">
          <a:solidFill>
            <a:schemeClr val="tx1"/>
          </a:solidFill>
          <a:latin typeface="Arial Rounded MT Bold" charset="0"/>
        </a:defRPr>
      </a:lvl8pPr>
      <a:lvl9pPr marL="1828800" algn="l" rtl="0" eaLnBrk="1" fontAlgn="base" hangingPunct="1">
        <a:spcBef>
          <a:spcPct val="0"/>
        </a:spcBef>
        <a:spcAft>
          <a:spcPct val="0"/>
        </a:spcAft>
        <a:defRPr sz="2400" b="1">
          <a:solidFill>
            <a:schemeClr val="tx1"/>
          </a:solidFill>
          <a:latin typeface="Arial Rounded MT Bold"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har char="–"/>
        <a:defRPr sz="2000">
          <a:solidFill>
            <a:schemeClr val="tx1"/>
          </a:solidFill>
          <a:latin typeface="+mn-lt"/>
          <a:ea typeface="ＭＳ Ｐゴシック" charset="-128"/>
        </a:defRPr>
      </a:lvl2pPr>
      <a:lvl3pPr marL="1143000" indent="-228600" algn="l" rtl="0" eaLnBrk="1" fontAlgn="base" hangingPunct="1">
        <a:spcBef>
          <a:spcPct val="20000"/>
        </a:spcBef>
        <a:spcAft>
          <a:spcPct val="0"/>
        </a:spcAft>
        <a:buChar char="•"/>
        <a:defRPr sz="2000">
          <a:solidFill>
            <a:schemeClr val="tx1"/>
          </a:solidFill>
          <a:latin typeface="+mn-lt"/>
          <a:ea typeface="ＭＳ Ｐゴシック" charset="-128"/>
        </a:defRPr>
      </a:lvl3pPr>
      <a:lvl4pPr marL="1562100" indent="-228600" algn="l" rtl="0" eaLnBrk="1" fontAlgn="base" hangingPunct="1">
        <a:spcBef>
          <a:spcPct val="20000"/>
        </a:spcBef>
        <a:spcAft>
          <a:spcPct val="0"/>
        </a:spcAft>
        <a:buChar char="–"/>
        <a:defRPr>
          <a:solidFill>
            <a:schemeClr val="tx1"/>
          </a:solidFill>
          <a:latin typeface="+mn-lt"/>
          <a:ea typeface="ＭＳ Ｐゴシック" charset="-128"/>
        </a:defRPr>
      </a:lvl4pPr>
      <a:lvl5pPr marL="1981200" indent="-228600" algn="l" rtl="0" eaLnBrk="1" fontAlgn="base" hangingPunct="1">
        <a:spcBef>
          <a:spcPct val="20000"/>
        </a:spcBef>
        <a:spcAft>
          <a:spcPct val="0"/>
        </a:spcAft>
        <a:buChar char="»"/>
        <a:defRPr>
          <a:solidFill>
            <a:schemeClr val="tx1"/>
          </a:solidFill>
          <a:latin typeface="+mn-lt"/>
          <a:ea typeface="ＭＳ Ｐゴシック" charset="-128"/>
        </a:defRPr>
      </a:lvl5pPr>
      <a:lvl6pPr marL="2438400" indent="-228600" algn="l" rtl="0" eaLnBrk="1" fontAlgn="base" hangingPunct="1">
        <a:spcBef>
          <a:spcPct val="20000"/>
        </a:spcBef>
        <a:spcAft>
          <a:spcPct val="0"/>
        </a:spcAft>
        <a:buChar char="»"/>
        <a:defRPr>
          <a:solidFill>
            <a:schemeClr val="tx1"/>
          </a:solidFill>
          <a:latin typeface="+mn-lt"/>
          <a:ea typeface="ＭＳ Ｐゴシック" charset="-128"/>
        </a:defRPr>
      </a:lvl6pPr>
      <a:lvl7pPr marL="2895600" indent="-228600" algn="l" rtl="0" eaLnBrk="1" fontAlgn="base" hangingPunct="1">
        <a:spcBef>
          <a:spcPct val="20000"/>
        </a:spcBef>
        <a:spcAft>
          <a:spcPct val="0"/>
        </a:spcAft>
        <a:buChar char="»"/>
        <a:defRPr>
          <a:solidFill>
            <a:schemeClr val="tx1"/>
          </a:solidFill>
          <a:latin typeface="+mn-lt"/>
          <a:ea typeface="ＭＳ Ｐゴシック" charset="-128"/>
        </a:defRPr>
      </a:lvl7pPr>
      <a:lvl8pPr marL="3352800" indent="-228600" algn="l" rtl="0" eaLnBrk="1" fontAlgn="base" hangingPunct="1">
        <a:spcBef>
          <a:spcPct val="20000"/>
        </a:spcBef>
        <a:spcAft>
          <a:spcPct val="0"/>
        </a:spcAft>
        <a:buChar char="»"/>
        <a:defRPr>
          <a:solidFill>
            <a:schemeClr val="tx1"/>
          </a:solidFill>
          <a:latin typeface="+mn-lt"/>
          <a:ea typeface="ＭＳ Ｐゴシック" charset="-128"/>
        </a:defRPr>
      </a:lvl8pPr>
      <a:lvl9pPr marL="3810000" indent="-228600" algn="l" rtl="0" eaLnBrk="1" fontAlgn="base" hangingPunct="1">
        <a:spcBef>
          <a:spcPct val="20000"/>
        </a:spcBef>
        <a:spcAft>
          <a:spcPct val="0"/>
        </a:spcAft>
        <a:buChar char="»"/>
        <a:defRPr>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oleObject" Target="../embeddings/oleObject34.bin"/><Relationship Id="rId4" Type="http://schemas.openxmlformats.org/officeDocument/2006/relationships/image" Target="../media/image33.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emf"/><Relationship Id="rId5" Type="http://schemas.openxmlformats.org/officeDocument/2006/relationships/oleObject" Target="../embeddings/oleObject2.bin"/><Relationship Id="rId10" Type="http://schemas.openxmlformats.org/officeDocument/2006/relationships/image" Target="../media/image4.emf"/><Relationship Id="rId4" Type="http://schemas.openxmlformats.org/officeDocument/2006/relationships/image" Target="../media/image1.emf"/><Relationship Id="rId9"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1.emf"/></Relationships>
</file>

<file path=ppt/slides/_rels/slide2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oleObject" Target="../embeddings/oleObject45.bin"/><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emf"/></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oleObject" Target="../embeddings/oleObject10.bin"/><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9.emf"/><Relationship Id="rId2" Type="http://schemas.openxmlformats.org/officeDocument/2006/relationships/notesSlide" Target="../notesSlides/notesSlide3.xml"/><Relationship Id="rId16"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6.e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8.emf"/><Relationship Id="rId4" Type="http://schemas.openxmlformats.org/officeDocument/2006/relationships/image" Target="../media/image5.emf"/><Relationship Id="rId9" Type="http://schemas.openxmlformats.org/officeDocument/2006/relationships/oleObject" Target="../embeddings/oleObject8.bin"/><Relationship Id="rId14" Type="http://schemas.openxmlformats.org/officeDocument/2006/relationships/image" Target="../media/image10.e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6.emf"/></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0.emf"/><Relationship Id="rId5" Type="http://schemas.openxmlformats.org/officeDocument/2006/relationships/oleObject" Target="../embeddings/oleObject48.bin"/><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4.emf"/><Relationship Id="rId5" Type="http://schemas.openxmlformats.org/officeDocument/2006/relationships/oleObject" Target="../embeddings/oleObject49.bin"/><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9.emf"/><Relationship Id="rId5" Type="http://schemas.openxmlformats.org/officeDocument/2006/relationships/oleObject" Target="../embeddings/oleObject51.bin"/><Relationship Id="rId4" Type="http://schemas.openxmlformats.org/officeDocument/2006/relationships/image" Target="../media/image68.emf"/></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3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emf"/><Relationship Id="rId13" Type="http://schemas.openxmlformats.org/officeDocument/2006/relationships/oleObject" Target="../embeddings/oleObject17.bin"/><Relationship Id="rId18" Type="http://schemas.openxmlformats.org/officeDocument/2006/relationships/image" Target="../media/image19.emf"/><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16.emf"/><Relationship Id="rId17" Type="http://schemas.openxmlformats.org/officeDocument/2006/relationships/oleObject" Target="../embeddings/oleObject19.bin"/><Relationship Id="rId2" Type="http://schemas.openxmlformats.org/officeDocument/2006/relationships/notesSlide" Target="../notesSlides/notesSlide4.xml"/><Relationship Id="rId16"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15.emf"/><Relationship Id="rId4" Type="http://schemas.openxmlformats.org/officeDocument/2006/relationships/image" Target="../media/image12.emf"/><Relationship Id="rId9" Type="http://schemas.openxmlformats.org/officeDocument/2006/relationships/oleObject" Target="../embeddings/oleObject15.bin"/><Relationship Id="rId14" Type="http://schemas.openxmlformats.org/officeDocument/2006/relationships/image" Target="../media/image17.em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6.emf"/><Relationship Id="rId5" Type="http://schemas.openxmlformats.org/officeDocument/2006/relationships/oleObject" Target="../embeddings/oleObject53.bin"/><Relationship Id="rId4" Type="http://schemas.openxmlformats.org/officeDocument/2006/relationships/image" Target="../media/image75.emf"/></Relationships>
</file>

<file path=ppt/slides/_rels/slide43.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oleObject" Target="../embeddings/oleObject55.bin"/><Relationship Id="rId4" Type="http://schemas.openxmlformats.org/officeDocument/2006/relationships/image" Target="../media/image77.e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1.emf"/><Relationship Id="rId5" Type="http://schemas.openxmlformats.org/officeDocument/2006/relationships/oleObject" Target="../embeddings/oleObject58.bin"/><Relationship Id="rId4" Type="http://schemas.openxmlformats.org/officeDocument/2006/relationships/image" Target="../media/image80.e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4.emf"/><Relationship Id="rId5" Type="http://schemas.openxmlformats.org/officeDocument/2006/relationships/oleObject" Target="../embeddings/oleObject61.bin"/><Relationship Id="rId4" Type="http://schemas.openxmlformats.org/officeDocument/2006/relationships/image" Target="../media/image83.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6.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7.emf"/></Relationships>
</file>

<file path=ppt/slides/_rels/slide5.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oleObject" Target="../embeddings/oleObject25.bin"/><Relationship Id="rId18" Type="http://schemas.openxmlformats.org/officeDocument/2006/relationships/image" Target="../media/image27.e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24.emf"/><Relationship Id="rId17" Type="http://schemas.openxmlformats.org/officeDocument/2006/relationships/oleObject" Target="../embeddings/oleObject27.bin"/><Relationship Id="rId2" Type="http://schemas.openxmlformats.org/officeDocument/2006/relationships/notesSlide" Target="../notesSlides/notesSlide5.xml"/><Relationship Id="rId16" Type="http://schemas.openxmlformats.org/officeDocument/2006/relationships/image" Target="../media/image26.emf"/><Relationship Id="rId20"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21.e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23.emf"/><Relationship Id="rId19" Type="http://schemas.openxmlformats.org/officeDocument/2006/relationships/oleObject" Target="../embeddings/oleObject28.bin"/><Relationship Id="rId4" Type="http://schemas.openxmlformats.org/officeDocument/2006/relationships/image" Target="../media/image20.emf"/><Relationship Id="rId9" Type="http://schemas.openxmlformats.org/officeDocument/2006/relationships/oleObject" Target="../embeddings/oleObject23.bin"/><Relationship Id="rId14" Type="http://schemas.openxmlformats.org/officeDocument/2006/relationships/image" Target="../media/image25.emf"/></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8.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oleObject" Target="../embeddings/oleObject69.bin"/><Relationship Id="rId4" Type="http://schemas.openxmlformats.org/officeDocument/2006/relationships/image" Target="../media/image91.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3.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4.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7.emf"/><Relationship Id="rId5" Type="http://schemas.openxmlformats.org/officeDocument/2006/relationships/oleObject" Target="../embeddings/oleObject74.bin"/><Relationship Id="rId4" Type="http://schemas.openxmlformats.org/officeDocument/2006/relationships/image" Target="../media/image96.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9.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0.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2.e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3.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05.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7.emf"/><Relationship Id="rId5" Type="http://schemas.openxmlformats.org/officeDocument/2006/relationships/oleObject" Target="../embeddings/oleObject84.bin"/><Relationship Id="rId4" Type="http://schemas.openxmlformats.org/officeDocument/2006/relationships/image" Target="../media/image106.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9.emf"/><Relationship Id="rId5" Type="http://schemas.openxmlformats.org/officeDocument/2006/relationships/oleObject" Target="../embeddings/oleObject86.bin"/><Relationship Id="rId4" Type="http://schemas.openxmlformats.org/officeDocument/2006/relationships/image" Target="../media/image108.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0.emf"/></Relationships>
</file>

<file path=ppt/slides/_rels/slide73.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13.emf"/><Relationship Id="rId2" Type="http://schemas.openxmlformats.org/officeDocument/2006/relationships/oleObject" Target="../embeddings/oleObject88.bin"/><Relationship Id="rId1" Type="http://schemas.openxmlformats.org/officeDocument/2006/relationships/slideLayout" Target="../slideLayouts/slideLayout2.xml"/><Relationship Id="rId6" Type="http://schemas.openxmlformats.org/officeDocument/2006/relationships/oleObject" Target="../embeddings/oleObject90.bin"/><Relationship Id="rId5" Type="http://schemas.openxmlformats.org/officeDocument/2006/relationships/image" Target="../media/image112.emf"/><Relationship Id="rId4" Type="http://schemas.openxmlformats.org/officeDocument/2006/relationships/oleObject" Target="../embeddings/oleObject89.bin"/></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2" name="Rectangle 8"/>
          <p:cNvSpPr>
            <a:spLocks noGrp="1" noChangeArrowheads="1"/>
          </p:cNvSpPr>
          <p:nvPr>
            <p:ph type="ctrTitle"/>
          </p:nvPr>
        </p:nvSpPr>
        <p:spPr>
          <a:xfrm>
            <a:off x="381000" y="1371600"/>
            <a:ext cx="7772400" cy="2057400"/>
          </a:xfrm>
        </p:spPr>
        <p:txBody>
          <a:bodyPr/>
          <a:lstStyle/>
          <a:p>
            <a:pPr algn="ctr" eaLnBrk="1" hangingPunct="1"/>
            <a:r>
              <a:rPr lang="en-US" sz="3600" b="0" dirty="0">
                <a:effectLst>
                  <a:outerShdw blurRad="38100" dist="38100" dir="2700000" algn="tl">
                    <a:srgbClr val="DDDDDD"/>
                  </a:outerShdw>
                </a:effectLst>
              </a:rPr>
              <a:t>PART 5 -b </a:t>
            </a:r>
            <a:br>
              <a:rPr lang="en-US" sz="3600" b="0" dirty="0">
                <a:effectLst>
                  <a:outerShdw blurRad="38100" dist="38100" dir="2700000" algn="tl">
                    <a:srgbClr val="DDDDDD"/>
                  </a:outerShdw>
                </a:effectLst>
              </a:rPr>
            </a:br>
            <a:br>
              <a:rPr lang="en-US" sz="3600" b="0" dirty="0">
                <a:effectLst>
                  <a:outerShdw blurRad="38100" dist="38100" dir="2700000" algn="tl">
                    <a:srgbClr val="DDDDDD"/>
                  </a:outerShdw>
                </a:effectLst>
              </a:rPr>
            </a:br>
            <a:r>
              <a:rPr lang="en-US" sz="3600" b="0" dirty="0">
                <a:effectLst>
                  <a:outerShdw blurRad="38100" dist="38100" dir="2700000" algn="tl">
                    <a:srgbClr val="DDDDDD"/>
                  </a:outerShdw>
                </a:effectLst>
              </a:rPr>
              <a:t>Radon transforms and MSSA</a:t>
            </a:r>
            <a:endParaRPr lang="en-US" b="0" dirty="0"/>
          </a:p>
        </p:txBody>
      </p:sp>
      <p:sp>
        <p:nvSpPr>
          <p:cNvPr id="15363" name="Rectangle 9"/>
          <p:cNvSpPr>
            <a:spLocks noGrp="1" noChangeArrowheads="1"/>
          </p:cNvSpPr>
          <p:nvPr>
            <p:ph type="subTitle" idx="1"/>
          </p:nvPr>
        </p:nvSpPr>
        <p:spPr/>
        <p:txBody>
          <a:bodyPr/>
          <a:lstStyle/>
          <a:p>
            <a:pPr algn="l" eaLnBrk="1" hangingPunct="1"/>
            <a:r>
              <a:rPr lang="en-US" b="1" dirty="0"/>
              <a:t>Mauricio Sacchi</a:t>
            </a:r>
          </a:p>
          <a:p>
            <a:pPr algn="l" eaLnBrk="1" hangingPunct="1"/>
            <a:r>
              <a:rPr lang="en-US" b="1" dirty="0"/>
              <a:t>University of Alberta</a:t>
            </a:r>
          </a:p>
          <a:p>
            <a:pPr algn="r" eaLnBrk="1" hangingPunct="1"/>
            <a:endParaRPr lang="en-US" b="1" dirty="0"/>
          </a:p>
        </p:txBody>
      </p:sp>
    </p:spTree>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dirty="0"/>
              <a:t>Radon Integration </a:t>
            </a:r>
            <a:r>
              <a:rPr lang="en-US" dirty="0" err="1"/>
              <a:t>Traveltime</a:t>
            </a:r>
            <a:r>
              <a:rPr lang="en-US" dirty="0"/>
              <a:t> Paths</a:t>
            </a:r>
          </a:p>
        </p:txBody>
      </p:sp>
      <p:sp>
        <p:nvSpPr>
          <p:cNvPr id="41991" name="Slide Number Placeholder 12"/>
          <p:cNvSpPr>
            <a:spLocks noGrp="1"/>
          </p:cNvSpPr>
          <p:nvPr>
            <p:ph type="sldNum" sz="quarter" idx="11"/>
          </p:nvPr>
        </p:nvSpPr>
        <p:spPr>
          <a:noFill/>
        </p:spPr>
        <p:txBody>
          <a:bodyPr/>
          <a:lstStyle/>
          <a:p>
            <a:fld id="{CE9786C3-5EB3-E94A-8C2C-BCE3D9B2CC79}" type="slidenum">
              <a:rPr lang="en-US" smtClean="0"/>
              <a:pPr/>
              <a:t>10</a:t>
            </a:fld>
            <a:endParaRPr lang="en-US" b="0">
              <a:solidFill>
                <a:schemeClr val="tx1"/>
              </a:solidFill>
            </a:endParaRPr>
          </a:p>
        </p:txBody>
      </p:sp>
      <p:graphicFrame>
        <p:nvGraphicFramePr>
          <p:cNvPr id="41986" name="Object 2"/>
          <p:cNvGraphicFramePr>
            <a:graphicFrameLocks noChangeAspect="1"/>
          </p:cNvGraphicFramePr>
          <p:nvPr/>
        </p:nvGraphicFramePr>
        <p:xfrm>
          <a:off x="1127125" y="2105025"/>
          <a:ext cx="6737350" cy="2495550"/>
        </p:xfrm>
        <a:graphic>
          <a:graphicData uri="http://schemas.openxmlformats.org/presentationml/2006/ole">
            <mc:AlternateContent xmlns:mc="http://schemas.openxmlformats.org/markup-compatibility/2006">
              <mc:Choice xmlns:v="urn:schemas-microsoft-com:vml" Requires="v">
                <p:oleObj name="Equation" r:id="rId3" imgW="2806700" imgH="1003300" progId="Equation.3">
                  <p:embed/>
                </p:oleObj>
              </mc:Choice>
              <mc:Fallback>
                <p:oleObj name="Equation" r:id="rId3" imgW="2806700" imgH="10033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125" y="2105025"/>
                        <a:ext cx="6737350" cy="2495550"/>
                      </a:xfrm>
                      <a:prstGeom prst="rect">
                        <a:avLst/>
                      </a:prstGeom>
                      <a:noFill/>
                      <a:ln w="952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grpSp>
        <p:nvGrpSpPr>
          <p:cNvPr id="2" name="Group 4"/>
          <p:cNvGrpSpPr>
            <a:grpSpLocks/>
          </p:cNvGrpSpPr>
          <p:nvPr/>
        </p:nvGrpSpPr>
        <p:grpSpPr bwMode="auto">
          <a:xfrm>
            <a:off x="381000" y="1295400"/>
            <a:ext cx="7253288" cy="1981200"/>
            <a:chOff x="240" y="816"/>
            <a:chExt cx="4569" cy="1248"/>
          </a:xfrm>
        </p:grpSpPr>
        <p:sp>
          <p:nvSpPr>
            <p:cNvPr id="41993" name="Oval 5"/>
            <p:cNvSpPr>
              <a:spLocks noChangeArrowheads="1"/>
            </p:cNvSpPr>
            <p:nvPr/>
          </p:nvSpPr>
          <p:spPr bwMode="auto">
            <a:xfrm>
              <a:off x="240" y="1152"/>
              <a:ext cx="3216" cy="912"/>
            </a:xfrm>
            <a:prstGeom prst="ellipse">
              <a:avLst/>
            </a:prstGeom>
            <a:noFill/>
            <a:ln w="9525">
              <a:solidFill>
                <a:srgbClr val="FF0000"/>
              </a:solidFill>
              <a:round/>
              <a:headEnd/>
              <a:tailEnd/>
            </a:ln>
          </p:spPr>
          <p:txBody>
            <a:bodyPr wrap="none" anchor="ctr">
              <a:prstTxWarp prst="textNoShape">
                <a:avLst/>
              </a:prstTxWarp>
            </a:bodyPr>
            <a:lstStyle/>
            <a:p>
              <a:endParaRPr lang="en-US"/>
            </a:p>
          </p:txBody>
        </p:sp>
        <p:sp>
          <p:nvSpPr>
            <p:cNvPr id="41994" name="Text Box 6"/>
            <p:cNvSpPr txBox="1">
              <a:spLocks noChangeArrowheads="1"/>
            </p:cNvSpPr>
            <p:nvPr/>
          </p:nvSpPr>
          <p:spPr bwMode="auto">
            <a:xfrm>
              <a:off x="3072" y="816"/>
              <a:ext cx="1737" cy="288"/>
            </a:xfrm>
            <a:prstGeom prst="rect">
              <a:avLst/>
            </a:prstGeom>
            <a:noFill/>
            <a:ln w="9525">
              <a:noFill/>
              <a:miter lim="800000"/>
              <a:headEnd/>
              <a:tailEnd/>
            </a:ln>
          </p:spPr>
          <p:txBody>
            <a:bodyPr wrap="none">
              <a:prstTxWarp prst="textNoShape">
                <a:avLst/>
              </a:prstTxWarp>
              <a:spAutoFit/>
            </a:bodyPr>
            <a:lstStyle/>
            <a:p>
              <a:pPr>
                <a:spcBef>
                  <a:spcPct val="0"/>
                </a:spcBef>
              </a:pPr>
              <a:r>
                <a:rPr lang="en-US" sz="2400">
                  <a:latin typeface="Times" charset="0"/>
                </a:rPr>
                <a:t>time invariant curves</a:t>
              </a:r>
            </a:p>
          </p:txBody>
        </p:sp>
        <p:sp>
          <p:nvSpPr>
            <p:cNvPr id="41995" name="Line 7"/>
            <p:cNvSpPr>
              <a:spLocks noChangeShapeType="1"/>
            </p:cNvSpPr>
            <p:nvPr/>
          </p:nvSpPr>
          <p:spPr bwMode="auto">
            <a:xfrm flipH="1">
              <a:off x="2736" y="1008"/>
              <a:ext cx="336" cy="192"/>
            </a:xfrm>
            <a:prstGeom prst="line">
              <a:avLst/>
            </a:prstGeom>
            <a:noFill/>
            <a:ln w="9525">
              <a:solidFill>
                <a:srgbClr val="FF0000"/>
              </a:solidFill>
              <a:round/>
              <a:headEnd/>
              <a:tailEnd type="triangle" w="med" len="med"/>
            </a:ln>
          </p:spPr>
          <p:txBody>
            <a:bodyPr>
              <a:prstTxWarp prst="textNoShape">
                <a:avLst/>
              </a:prstTxWarp>
            </a:bodyPr>
            <a:lstStyle/>
            <a:p>
              <a:endParaRPr lang="en-US"/>
            </a:p>
          </p:txBody>
        </p:sp>
      </p:grpSp>
      <p:sp>
        <p:nvSpPr>
          <p:cNvPr id="41989" name="Line 8"/>
          <p:cNvSpPr>
            <a:spLocks noChangeShapeType="1"/>
          </p:cNvSpPr>
          <p:nvPr/>
        </p:nvSpPr>
        <p:spPr bwMode="auto">
          <a:xfrm flipV="1">
            <a:off x="1524000" y="4495800"/>
            <a:ext cx="838200" cy="990600"/>
          </a:xfrm>
          <a:prstGeom prst="line">
            <a:avLst/>
          </a:prstGeom>
          <a:noFill/>
          <a:ln w="38100">
            <a:solidFill>
              <a:srgbClr val="004080"/>
            </a:solidFill>
            <a:round/>
            <a:headEnd/>
            <a:tailEnd type="triangle" w="med" len="med"/>
          </a:ln>
        </p:spPr>
        <p:txBody>
          <a:bodyPr wrap="none" lIns="90000" tIns="46800" rIns="90000" bIns="46800" anchor="ctr">
            <a:prstTxWarp prst="textNoShape">
              <a:avLst/>
            </a:prstTxWarp>
            <a:spAutoFit/>
          </a:bodyPr>
          <a:lstStyle/>
          <a:p>
            <a:endParaRPr lang="en-US"/>
          </a:p>
        </p:txBody>
      </p:sp>
      <p:sp>
        <p:nvSpPr>
          <p:cNvPr id="41990" name="Text Box 9"/>
          <p:cNvSpPr txBox="1">
            <a:spLocks noChangeArrowheads="1"/>
          </p:cNvSpPr>
          <p:nvPr/>
        </p:nvSpPr>
        <p:spPr bwMode="auto">
          <a:xfrm>
            <a:off x="533400" y="5486400"/>
            <a:ext cx="3352800" cy="701675"/>
          </a:xfrm>
          <a:prstGeom prst="rect">
            <a:avLst/>
          </a:prstGeom>
          <a:noFill/>
          <a:ln w="38100">
            <a:noFill/>
            <a:miter lim="800000"/>
            <a:headEnd/>
            <a:tailEnd/>
          </a:ln>
        </p:spPr>
        <p:txBody>
          <a:bodyPr lIns="90000" tIns="46800" rIns="90000" bIns="46800">
            <a:prstTxWarp prst="textNoShape">
              <a:avLst/>
            </a:prstTxWarp>
            <a:spAutoFit/>
          </a:bodyPr>
          <a:lstStyle/>
          <a:p>
            <a:r>
              <a:rPr lang="en-US"/>
              <a:t>This is also a post-stack migration algorithm</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pPr eaLnBrk="1" hangingPunct="1"/>
            <a:r>
              <a:rPr lang="en-US" dirty="0"/>
              <a:t>Fourier shift theorem (</a:t>
            </a:r>
            <a:r>
              <a:rPr lang="en-US" dirty="0">
                <a:solidFill>
                  <a:srgbClr val="FF0000"/>
                </a:solidFill>
              </a:rPr>
              <a:t>Important</a:t>
            </a:r>
            <a:r>
              <a:rPr lang="en-US" dirty="0"/>
              <a:t>)</a:t>
            </a:r>
          </a:p>
        </p:txBody>
      </p:sp>
      <p:sp>
        <p:nvSpPr>
          <p:cNvPr id="44037" name="Slide Number Placeholder 7"/>
          <p:cNvSpPr>
            <a:spLocks noGrp="1"/>
          </p:cNvSpPr>
          <p:nvPr>
            <p:ph type="sldNum" sz="quarter" idx="11"/>
          </p:nvPr>
        </p:nvSpPr>
        <p:spPr>
          <a:noFill/>
        </p:spPr>
        <p:txBody>
          <a:bodyPr/>
          <a:lstStyle/>
          <a:p>
            <a:fld id="{FB4962B6-EF49-8140-9779-81679BEDC38D}" type="slidenum">
              <a:rPr lang="en-US" smtClean="0"/>
              <a:pPr/>
              <a:t>11</a:t>
            </a:fld>
            <a:endParaRPr lang="en-US" b="0">
              <a:solidFill>
                <a:schemeClr val="tx1"/>
              </a:solidFill>
            </a:endParaRPr>
          </a:p>
        </p:txBody>
      </p:sp>
      <p:graphicFrame>
        <p:nvGraphicFramePr>
          <p:cNvPr id="44034" name="Object 2"/>
          <p:cNvGraphicFramePr>
            <a:graphicFrameLocks noChangeAspect="1"/>
          </p:cNvGraphicFramePr>
          <p:nvPr/>
        </p:nvGraphicFramePr>
        <p:xfrm>
          <a:off x="1333500" y="3074988"/>
          <a:ext cx="6477000" cy="706437"/>
        </p:xfrm>
        <a:graphic>
          <a:graphicData uri="http://schemas.openxmlformats.org/presentationml/2006/ole">
            <mc:AlternateContent xmlns:mc="http://schemas.openxmlformats.org/markup-compatibility/2006">
              <mc:Choice xmlns:v="urn:schemas-microsoft-com:vml" Requires="v">
                <p:oleObj name="Equation" r:id="rId3" imgW="1790700" imgH="228600" progId="Equation.3">
                  <p:embed/>
                </p:oleObj>
              </mc:Choice>
              <mc:Fallback>
                <p:oleObj name="Equation" r:id="rId3" imgW="1790700" imgH="2286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3074988"/>
                        <a:ext cx="6477000" cy="70643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4036" name="Text Box 4"/>
          <p:cNvSpPr txBox="1">
            <a:spLocks noChangeArrowheads="1"/>
          </p:cNvSpPr>
          <p:nvPr/>
        </p:nvSpPr>
        <p:spPr bwMode="auto">
          <a:xfrm>
            <a:off x="1431925" y="1670050"/>
            <a:ext cx="7186613" cy="946150"/>
          </a:xfrm>
          <a:prstGeom prst="rect">
            <a:avLst/>
          </a:prstGeom>
          <a:noFill/>
          <a:ln w="9525">
            <a:noFill/>
            <a:miter lim="800000"/>
            <a:headEnd/>
            <a:tailEnd/>
          </a:ln>
        </p:spPr>
        <p:txBody>
          <a:bodyPr wrap="none">
            <a:prstTxWarp prst="textNoShape">
              <a:avLst/>
            </a:prstTxWarp>
            <a:spAutoFit/>
          </a:bodyPr>
          <a:lstStyle/>
          <a:p>
            <a:pPr>
              <a:spcBef>
                <a:spcPct val="0"/>
              </a:spcBef>
            </a:pPr>
            <a:r>
              <a:rPr lang="en-US" sz="2800">
                <a:latin typeface="Times" charset="0"/>
              </a:rPr>
              <a:t>Fourier delay theorem is used to design f-domain</a:t>
            </a:r>
          </a:p>
          <a:p>
            <a:pPr>
              <a:spcBef>
                <a:spcPct val="0"/>
              </a:spcBef>
            </a:pPr>
            <a:r>
              <a:rPr lang="en-US" sz="2800">
                <a:latin typeface="Times" charset="0"/>
              </a:rPr>
              <a:t>Transforms:</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p:txBody>
          <a:bodyPr/>
          <a:lstStyle/>
          <a:p>
            <a:pPr eaLnBrk="1" hangingPunct="1"/>
            <a:r>
              <a:rPr lang="en-US"/>
              <a:t>Time and freq. domain forms for the PRT</a:t>
            </a:r>
          </a:p>
        </p:txBody>
      </p:sp>
      <p:sp>
        <p:nvSpPr>
          <p:cNvPr id="46084" name="Slide Number Placeholder 6"/>
          <p:cNvSpPr>
            <a:spLocks noGrp="1"/>
          </p:cNvSpPr>
          <p:nvPr>
            <p:ph type="sldNum" sz="quarter" idx="11"/>
          </p:nvPr>
        </p:nvSpPr>
        <p:spPr>
          <a:noFill/>
        </p:spPr>
        <p:txBody>
          <a:bodyPr/>
          <a:lstStyle/>
          <a:p>
            <a:fld id="{C167D945-C7B2-3F4F-8C75-C8E8D7C6FFE3}" type="slidenum">
              <a:rPr lang="en-US" smtClean="0"/>
              <a:pPr/>
              <a:t>12</a:t>
            </a:fld>
            <a:endParaRPr lang="en-US" b="0">
              <a:solidFill>
                <a:schemeClr val="tx1"/>
              </a:solidFill>
            </a:endParaRPr>
          </a:p>
        </p:txBody>
      </p:sp>
      <p:graphicFrame>
        <p:nvGraphicFramePr>
          <p:cNvPr id="46082" name="Object 2"/>
          <p:cNvGraphicFramePr>
            <a:graphicFrameLocks noChangeAspect="1"/>
          </p:cNvGraphicFramePr>
          <p:nvPr>
            <p:extLst>
              <p:ext uri="{D42A27DB-BD31-4B8C-83A1-F6EECF244321}">
                <p14:modId xmlns:p14="http://schemas.microsoft.com/office/powerpoint/2010/main" val="3453665337"/>
              </p:ext>
            </p:extLst>
          </p:nvPr>
        </p:nvGraphicFramePr>
        <p:xfrm>
          <a:off x="1392238" y="2165350"/>
          <a:ext cx="6334125" cy="2501900"/>
        </p:xfrm>
        <a:graphic>
          <a:graphicData uri="http://schemas.openxmlformats.org/presentationml/2006/ole">
            <mc:AlternateContent xmlns:mc="http://schemas.openxmlformats.org/markup-compatibility/2006">
              <mc:Choice xmlns:v="urn:schemas-microsoft-com:vml" Requires="v">
                <p:oleObj name="Equation" r:id="rId3" imgW="1752600" imgH="812800" progId="Equation.3">
                  <p:embed/>
                </p:oleObj>
              </mc:Choice>
              <mc:Fallback>
                <p:oleObj name="Equation" r:id="rId3" imgW="1752600" imgH="8128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238" y="2165350"/>
                        <a:ext cx="6334125" cy="2501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lstStyle/>
          <a:p>
            <a:pPr eaLnBrk="1" hangingPunct="1"/>
            <a:r>
              <a:rPr lang="en-US"/>
              <a:t>These are the transforms that we do use…</a:t>
            </a:r>
          </a:p>
        </p:txBody>
      </p:sp>
      <p:sp>
        <p:nvSpPr>
          <p:cNvPr id="48132" name="Slide Number Placeholder 6"/>
          <p:cNvSpPr>
            <a:spLocks noGrp="1"/>
          </p:cNvSpPr>
          <p:nvPr>
            <p:ph type="sldNum" sz="quarter" idx="11"/>
          </p:nvPr>
        </p:nvSpPr>
        <p:spPr>
          <a:noFill/>
        </p:spPr>
        <p:txBody>
          <a:bodyPr/>
          <a:lstStyle/>
          <a:p>
            <a:fld id="{9451871F-97F7-1941-AFE7-D8DC913BC01B}" type="slidenum">
              <a:rPr lang="en-US" smtClean="0"/>
              <a:pPr/>
              <a:t>13</a:t>
            </a:fld>
            <a:endParaRPr lang="en-US" b="0">
              <a:solidFill>
                <a:schemeClr val="tx1"/>
              </a:solidFill>
            </a:endParaRPr>
          </a:p>
        </p:txBody>
      </p:sp>
      <p:graphicFrame>
        <p:nvGraphicFramePr>
          <p:cNvPr id="48130" name="Object 2"/>
          <p:cNvGraphicFramePr>
            <a:graphicFrameLocks noChangeAspect="1"/>
          </p:cNvGraphicFramePr>
          <p:nvPr/>
        </p:nvGraphicFramePr>
        <p:xfrm>
          <a:off x="1400175" y="2127250"/>
          <a:ext cx="6330950" cy="2589213"/>
        </p:xfrm>
        <a:graphic>
          <a:graphicData uri="http://schemas.openxmlformats.org/presentationml/2006/ole">
            <mc:AlternateContent xmlns:mc="http://schemas.openxmlformats.org/markup-compatibility/2006">
              <mc:Choice xmlns:v="urn:schemas-microsoft-com:vml" Requires="v">
                <p:oleObj name="Equation" r:id="rId3" imgW="1752600" imgH="838200" progId="Equation.3">
                  <p:embed/>
                </p:oleObj>
              </mc:Choice>
              <mc:Fallback>
                <p:oleObj name="Equation" r:id="rId3" imgW="1752600" imgH="8382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0175" y="2127250"/>
                        <a:ext cx="6330950" cy="25892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p:txBody>
          <a:bodyPr/>
          <a:lstStyle/>
          <a:p>
            <a:pPr eaLnBrk="1" hangingPunct="1"/>
            <a:r>
              <a:rPr lang="en-US"/>
              <a:t>Forward/Adjoint or Forward/Transpose transform pair</a:t>
            </a:r>
          </a:p>
        </p:txBody>
      </p:sp>
      <p:graphicFrame>
        <p:nvGraphicFramePr>
          <p:cNvPr id="50178" name="Object 2"/>
          <p:cNvGraphicFramePr>
            <a:graphicFrameLocks noGrp="1" noChangeAspect="1"/>
          </p:cNvGraphicFramePr>
          <p:nvPr>
            <p:ph idx="1"/>
            <p:extLst>
              <p:ext uri="{D42A27DB-BD31-4B8C-83A1-F6EECF244321}">
                <p14:modId xmlns:p14="http://schemas.microsoft.com/office/powerpoint/2010/main" val="2693868226"/>
              </p:ext>
            </p:extLst>
          </p:nvPr>
        </p:nvGraphicFramePr>
        <p:xfrm>
          <a:off x="2070100" y="3940175"/>
          <a:ext cx="3848100" cy="1784350"/>
        </p:xfrm>
        <a:graphic>
          <a:graphicData uri="http://schemas.openxmlformats.org/presentationml/2006/ole">
            <mc:AlternateContent xmlns:mc="http://schemas.openxmlformats.org/markup-compatibility/2006">
              <mc:Choice xmlns:v="urn:schemas-microsoft-com:vml" Requires="v">
                <p:oleObj name="Equation" r:id="rId3" imgW="1752600" imgH="812800" progId="Equation.3">
                  <p:embed/>
                </p:oleObj>
              </mc:Choice>
              <mc:Fallback>
                <p:oleObj name="Equation" r:id="rId3" imgW="1752600" imgH="812800" progId="Equation.3">
                  <p:embed/>
                  <p:pic>
                    <p:nvPicPr>
                      <p:cNvPr id="0" name="Picture 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100" y="3940175"/>
                        <a:ext cx="3848100" cy="178435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0183" name="Slide Number Placeholder 9"/>
          <p:cNvSpPr>
            <a:spLocks noGrp="1"/>
          </p:cNvSpPr>
          <p:nvPr>
            <p:ph type="sldNum" sz="quarter" idx="11"/>
          </p:nvPr>
        </p:nvSpPr>
        <p:spPr>
          <a:noFill/>
        </p:spPr>
        <p:txBody>
          <a:bodyPr/>
          <a:lstStyle/>
          <a:p>
            <a:fld id="{AD028AC3-26B6-FB4E-AE2F-F4B94955C6A0}" type="slidenum">
              <a:rPr lang="en-US" smtClean="0"/>
              <a:pPr/>
              <a:t>14</a:t>
            </a:fld>
            <a:endParaRPr lang="en-US" b="0">
              <a:solidFill>
                <a:schemeClr val="tx1"/>
              </a:solidFill>
            </a:endParaRPr>
          </a:p>
        </p:txBody>
      </p:sp>
      <p:graphicFrame>
        <p:nvGraphicFramePr>
          <p:cNvPr id="50179" name="Object 3"/>
          <p:cNvGraphicFramePr>
            <a:graphicFrameLocks noChangeAspect="1"/>
          </p:cNvGraphicFramePr>
          <p:nvPr/>
        </p:nvGraphicFramePr>
        <p:xfrm>
          <a:off x="671513" y="1689100"/>
          <a:ext cx="4221162" cy="1714500"/>
        </p:xfrm>
        <a:graphic>
          <a:graphicData uri="http://schemas.openxmlformats.org/presentationml/2006/ole">
            <mc:AlternateContent xmlns:mc="http://schemas.openxmlformats.org/markup-compatibility/2006">
              <mc:Choice xmlns:v="urn:schemas-microsoft-com:vml" Requires="v">
                <p:oleObj name="Equation" r:id="rId5" imgW="1752600" imgH="838200" progId="Equation.3">
                  <p:embed/>
                </p:oleObj>
              </mc:Choice>
              <mc:Fallback>
                <p:oleObj name="Equation" r:id="rId5" imgW="1752600" imgH="83820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513" y="1689100"/>
                        <a:ext cx="4221162" cy="17145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0181" name="Text Box 7"/>
          <p:cNvSpPr txBox="1">
            <a:spLocks noChangeArrowheads="1"/>
          </p:cNvSpPr>
          <p:nvPr/>
        </p:nvSpPr>
        <p:spPr bwMode="auto">
          <a:xfrm>
            <a:off x="5562600" y="2057400"/>
            <a:ext cx="2590800" cy="710067"/>
          </a:xfrm>
          <a:prstGeom prst="rect">
            <a:avLst/>
          </a:prstGeom>
          <a:noFill/>
          <a:ln w="38100">
            <a:noFill/>
            <a:miter lim="800000"/>
            <a:headEnd/>
            <a:tailEnd/>
          </a:ln>
        </p:spPr>
        <p:txBody>
          <a:bodyPr lIns="90000" tIns="46800" rIns="90000" bIns="46800">
            <a:prstTxWarp prst="textNoShape">
              <a:avLst/>
            </a:prstTxWarp>
            <a:spAutoFit/>
          </a:bodyPr>
          <a:lstStyle/>
          <a:p>
            <a:r>
              <a:rPr lang="en-US" dirty="0"/>
              <a:t>Forward  or Synthesis </a:t>
            </a:r>
          </a:p>
        </p:txBody>
      </p:sp>
      <p:sp>
        <p:nvSpPr>
          <p:cNvPr id="50182" name="Text Box 8"/>
          <p:cNvSpPr txBox="1">
            <a:spLocks noChangeArrowheads="1"/>
          </p:cNvSpPr>
          <p:nvPr/>
        </p:nvSpPr>
        <p:spPr bwMode="auto">
          <a:xfrm>
            <a:off x="6553200" y="4572000"/>
            <a:ext cx="2590800" cy="396875"/>
          </a:xfrm>
          <a:prstGeom prst="rect">
            <a:avLst/>
          </a:prstGeom>
          <a:noFill/>
          <a:ln w="38100">
            <a:noFill/>
            <a:miter lim="800000"/>
            <a:headEnd/>
            <a:tailEnd/>
          </a:ln>
        </p:spPr>
        <p:txBody>
          <a:bodyPr lIns="90000" tIns="46800" rIns="90000" bIns="46800">
            <a:prstTxWarp prst="textNoShape">
              <a:avLst/>
            </a:prstTxWarp>
            <a:spAutoFit/>
          </a:bodyPr>
          <a:lstStyle/>
          <a:p>
            <a:r>
              <a:rPr lang="en-US"/>
              <a:t>Adjoint</a:t>
            </a:r>
          </a:p>
        </p:txBody>
      </p:sp>
      <p:sp>
        <p:nvSpPr>
          <p:cNvPr id="2" name="TextBox 1"/>
          <p:cNvSpPr txBox="1"/>
          <p:nvPr/>
        </p:nvSpPr>
        <p:spPr>
          <a:xfrm>
            <a:off x="2195736" y="5949280"/>
            <a:ext cx="4896544" cy="400110"/>
          </a:xfrm>
          <a:prstGeom prst="rect">
            <a:avLst/>
          </a:prstGeom>
          <a:noFill/>
        </p:spPr>
        <p:txBody>
          <a:bodyPr wrap="square" rtlCol="0">
            <a:spAutoFit/>
          </a:bodyPr>
          <a:lstStyle/>
          <a:p>
            <a:r>
              <a:rPr lang="en-US" dirty="0"/>
              <a:t>The hat is important (discuss it) </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pPr eaLnBrk="1" hangingPunct="1"/>
            <a:r>
              <a:rPr lang="en-US" dirty="0"/>
              <a:t>Key points about Radon</a:t>
            </a:r>
          </a:p>
        </p:txBody>
      </p:sp>
      <p:sp>
        <p:nvSpPr>
          <p:cNvPr id="52228" name="Rectangle 3"/>
          <p:cNvSpPr>
            <a:spLocks noGrp="1" noChangeArrowheads="1"/>
          </p:cNvSpPr>
          <p:nvPr>
            <p:ph idx="1"/>
          </p:nvPr>
        </p:nvSpPr>
        <p:spPr/>
        <p:txBody>
          <a:bodyPr/>
          <a:lstStyle/>
          <a:p>
            <a:pPr eaLnBrk="1" hangingPunct="1"/>
            <a:r>
              <a:rPr lang="en-US" b="1" dirty="0">
                <a:solidFill>
                  <a:srgbClr val="FF0000"/>
                </a:solidFill>
              </a:rPr>
              <a:t>The </a:t>
            </a:r>
            <a:r>
              <a:rPr lang="en-US" b="1" dirty="0" err="1">
                <a:solidFill>
                  <a:srgbClr val="FF0000"/>
                </a:solidFill>
              </a:rPr>
              <a:t>adjoint</a:t>
            </a:r>
            <a:r>
              <a:rPr lang="en-US" b="1" dirty="0">
                <a:solidFill>
                  <a:srgbClr val="FF0000"/>
                </a:solidFill>
              </a:rPr>
              <a:t> is not the inverse (unless the operator is orthogonal)</a:t>
            </a:r>
          </a:p>
          <a:p>
            <a:pPr eaLnBrk="1" hangingPunct="1"/>
            <a:r>
              <a:rPr lang="en-US" b="1" dirty="0"/>
              <a:t>Time or Freq. Let’s write the problem in </a:t>
            </a:r>
            <a:r>
              <a:rPr lang="en-US" b="1" dirty="0">
                <a:solidFill>
                  <a:srgbClr val="FF0000"/>
                </a:solidFill>
              </a:rPr>
              <a:t>Matrix or Operator </a:t>
            </a:r>
            <a:r>
              <a:rPr lang="en-US" b="1" dirty="0"/>
              <a:t>form</a:t>
            </a:r>
          </a:p>
        </p:txBody>
      </p:sp>
      <p:sp>
        <p:nvSpPr>
          <p:cNvPr id="52231" name="Slide Number Placeholder 9"/>
          <p:cNvSpPr>
            <a:spLocks noGrp="1"/>
          </p:cNvSpPr>
          <p:nvPr>
            <p:ph type="sldNum" sz="quarter" idx="11"/>
          </p:nvPr>
        </p:nvSpPr>
        <p:spPr>
          <a:noFill/>
        </p:spPr>
        <p:txBody>
          <a:bodyPr/>
          <a:lstStyle/>
          <a:p>
            <a:fld id="{4A958F62-E764-BF4C-8E14-D85F35F648B9}" type="slidenum">
              <a:rPr lang="en-US" smtClean="0"/>
              <a:pPr/>
              <a:t>15</a:t>
            </a:fld>
            <a:endParaRPr lang="en-US" b="0">
              <a:solidFill>
                <a:schemeClr val="tx1"/>
              </a:solidFill>
            </a:endParaRPr>
          </a:p>
        </p:txBody>
      </p:sp>
      <p:graphicFrame>
        <p:nvGraphicFramePr>
          <p:cNvPr id="52226" name="Object 2"/>
          <p:cNvGraphicFramePr>
            <a:graphicFrameLocks noChangeAspect="1"/>
          </p:cNvGraphicFramePr>
          <p:nvPr/>
        </p:nvGraphicFramePr>
        <p:xfrm>
          <a:off x="2209800" y="2592388"/>
          <a:ext cx="1681163" cy="1673225"/>
        </p:xfrm>
        <a:graphic>
          <a:graphicData uri="http://schemas.openxmlformats.org/presentationml/2006/ole">
            <mc:AlternateContent xmlns:mc="http://schemas.openxmlformats.org/markup-compatibility/2006">
              <mc:Choice xmlns:v="urn:schemas-microsoft-com:vml" Requires="v">
                <p:oleObj name="Equation" r:id="rId3" imgW="698500" imgH="812800" progId="Equation.3">
                  <p:embed/>
                </p:oleObj>
              </mc:Choice>
              <mc:Fallback>
                <p:oleObj name="Equation" r:id="rId3" imgW="698500" imgH="8128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2592388"/>
                        <a:ext cx="1681163" cy="16732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2229" name="Text Box 5"/>
          <p:cNvSpPr txBox="1">
            <a:spLocks noChangeArrowheads="1"/>
          </p:cNvSpPr>
          <p:nvPr/>
        </p:nvSpPr>
        <p:spPr bwMode="auto">
          <a:xfrm>
            <a:off x="4572000" y="3886200"/>
            <a:ext cx="2514600" cy="710067"/>
          </a:xfrm>
          <a:prstGeom prst="rect">
            <a:avLst/>
          </a:prstGeom>
          <a:noFill/>
          <a:ln w="38100">
            <a:noFill/>
            <a:miter lim="800000"/>
            <a:headEnd/>
            <a:tailEnd/>
          </a:ln>
        </p:spPr>
        <p:txBody>
          <a:bodyPr lIns="90000" tIns="46800" rIns="90000" bIns="46800">
            <a:prstTxWarp prst="textNoShape">
              <a:avLst/>
            </a:prstTxWarp>
            <a:spAutoFit/>
          </a:bodyPr>
          <a:lstStyle/>
          <a:p>
            <a:r>
              <a:rPr lang="en-US" dirty="0"/>
              <a:t>We also  add noise and modeling errors</a:t>
            </a:r>
          </a:p>
        </p:txBody>
      </p:sp>
      <p:sp>
        <p:nvSpPr>
          <p:cNvPr id="52230" name="Text Box 6"/>
          <p:cNvSpPr txBox="1">
            <a:spLocks noChangeArrowheads="1"/>
          </p:cNvSpPr>
          <p:nvPr/>
        </p:nvSpPr>
        <p:spPr bwMode="auto">
          <a:xfrm>
            <a:off x="3886200" y="2438400"/>
            <a:ext cx="4724400" cy="701675"/>
          </a:xfrm>
          <a:prstGeom prst="rect">
            <a:avLst/>
          </a:prstGeom>
          <a:noFill/>
          <a:ln w="38100">
            <a:noFill/>
            <a:miter lim="800000"/>
            <a:headEnd/>
            <a:tailEnd/>
          </a:ln>
        </p:spPr>
        <p:txBody>
          <a:bodyPr lIns="90000" tIns="46800" rIns="90000" bIns="46800">
            <a:prstTxWarp prst="textNoShape">
              <a:avLst/>
            </a:prstTxWarp>
            <a:spAutoFit/>
          </a:bodyPr>
          <a:lstStyle/>
          <a:p>
            <a:r>
              <a:rPr lang="en-US" dirty="0"/>
              <a:t>We write our data  </a:t>
            </a:r>
            <a:r>
              <a:rPr lang="en-US" b="1" dirty="0" err="1"/>
              <a:t>d</a:t>
            </a:r>
            <a:r>
              <a:rPr lang="en-US" b="1" dirty="0"/>
              <a:t> </a:t>
            </a:r>
            <a:r>
              <a:rPr lang="en-US" dirty="0"/>
              <a:t>as the sum of events in Radon space </a:t>
            </a:r>
            <a:r>
              <a:rPr lang="en-US" b="1" dirty="0" err="1"/>
              <a:t>m</a:t>
            </a:r>
            <a:endParaRPr lang="en-US" dirty="0"/>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6"/>
          <p:cNvSpPr>
            <a:spLocks noChangeArrowheads="1"/>
          </p:cNvSpPr>
          <p:nvPr/>
        </p:nvSpPr>
        <p:spPr bwMode="auto">
          <a:xfrm>
            <a:off x="762000" y="2895600"/>
            <a:ext cx="7696200" cy="1447800"/>
          </a:xfrm>
          <a:prstGeom prst="rect">
            <a:avLst/>
          </a:prstGeom>
          <a:solidFill>
            <a:srgbClr val="CCFF66"/>
          </a:solidFill>
          <a:ln w="38100">
            <a:solidFill>
              <a:schemeClr val="folHlink"/>
            </a:solidFill>
            <a:miter lim="800000"/>
            <a:headEnd/>
            <a:tailEnd/>
          </a:ln>
        </p:spPr>
        <p:txBody>
          <a:bodyPr lIns="90000" tIns="46800" rIns="90000" bIns="46800" anchor="ctr">
            <a:prstTxWarp prst="textNoShape">
              <a:avLst/>
            </a:prstTxWarp>
            <a:spAutoFit/>
          </a:bodyPr>
          <a:lstStyle/>
          <a:p>
            <a:endParaRPr lang="en-US"/>
          </a:p>
        </p:txBody>
      </p:sp>
      <p:sp>
        <p:nvSpPr>
          <p:cNvPr id="54276" name="Rectangle 2"/>
          <p:cNvSpPr>
            <a:spLocks noGrp="1" noChangeArrowheads="1"/>
          </p:cNvSpPr>
          <p:nvPr>
            <p:ph type="title"/>
          </p:nvPr>
        </p:nvSpPr>
        <p:spPr/>
        <p:txBody>
          <a:bodyPr/>
          <a:lstStyle/>
          <a:p>
            <a:pPr eaLnBrk="1" hangingPunct="1"/>
            <a:r>
              <a:rPr lang="en-US"/>
              <a:t>Find the Radon Panel via the solution of an inverse problem</a:t>
            </a:r>
          </a:p>
        </p:txBody>
      </p:sp>
      <p:graphicFrame>
        <p:nvGraphicFramePr>
          <p:cNvPr id="54274" name="Object 2"/>
          <p:cNvGraphicFramePr>
            <a:graphicFrameLocks noGrp="1" noChangeAspect="1"/>
          </p:cNvGraphicFramePr>
          <p:nvPr>
            <p:ph idx="1"/>
          </p:nvPr>
        </p:nvGraphicFramePr>
        <p:xfrm>
          <a:off x="1905000" y="1752600"/>
          <a:ext cx="4256088" cy="608013"/>
        </p:xfrm>
        <a:graphic>
          <a:graphicData uri="http://schemas.openxmlformats.org/presentationml/2006/ole">
            <mc:AlternateContent xmlns:mc="http://schemas.openxmlformats.org/markup-compatibility/2006">
              <mc:Choice xmlns:v="urn:schemas-microsoft-com:vml" Requires="v">
                <p:oleObj name="Equation" r:id="rId3" imgW="1422400" imgH="203200" progId="Equation.3">
                  <p:embed/>
                </p:oleObj>
              </mc:Choice>
              <mc:Fallback>
                <p:oleObj name="Equation" r:id="rId3" imgW="1422400" imgH="203200" progId="Equation.3">
                  <p:embed/>
                  <p:pic>
                    <p:nvPicPr>
                      <p:cNvPr id="0" name="Picture 1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752600"/>
                        <a:ext cx="4256088" cy="60801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4278" name="Slide Number Placeholder 8"/>
          <p:cNvSpPr>
            <a:spLocks noGrp="1"/>
          </p:cNvSpPr>
          <p:nvPr>
            <p:ph type="sldNum" sz="quarter" idx="11"/>
          </p:nvPr>
        </p:nvSpPr>
        <p:spPr>
          <a:noFill/>
        </p:spPr>
        <p:txBody>
          <a:bodyPr/>
          <a:lstStyle/>
          <a:p>
            <a:fld id="{753EE1BC-2877-AE46-B68C-DF5C3326D7DB}" type="slidenum">
              <a:rPr lang="en-US" smtClean="0"/>
              <a:pPr/>
              <a:t>16</a:t>
            </a:fld>
            <a:endParaRPr lang="en-US" b="0">
              <a:solidFill>
                <a:schemeClr val="tx1"/>
              </a:solidFill>
            </a:endParaRPr>
          </a:p>
        </p:txBody>
      </p:sp>
      <p:sp>
        <p:nvSpPr>
          <p:cNvPr id="54277" name="Text Box 5"/>
          <p:cNvSpPr txBox="1">
            <a:spLocks noChangeArrowheads="1"/>
          </p:cNvSpPr>
          <p:nvPr/>
        </p:nvSpPr>
        <p:spPr bwMode="auto">
          <a:xfrm>
            <a:off x="1143000" y="3200400"/>
            <a:ext cx="7696200" cy="854075"/>
          </a:xfrm>
          <a:prstGeom prst="rect">
            <a:avLst/>
          </a:prstGeom>
          <a:noFill/>
          <a:ln w="38100">
            <a:noFill/>
            <a:miter lim="800000"/>
            <a:headEnd/>
            <a:tailEnd/>
          </a:ln>
        </p:spPr>
        <p:txBody>
          <a:bodyPr lIns="90000" tIns="46800" rIns="90000" bIns="46800">
            <a:prstTxWarp prst="textNoShape">
              <a:avLst/>
            </a:prstTxWarp>
            <a:spAutoFit/>
          </a:bodyPr>
          <a:lstStyle/>
          <a:p>
            <a:r>
              <a:rPr lang="en-US"/>
              <a:t>Time domain RT: 	Solve all at once</a:t>
            </a:r>
          </a:p>
          <a:p>
            <a:r>
              <a:rPr lang="en-US"/>
              <a:t>Freq. domain RT: 	Solve one small IP for each frequency</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noChangeArrowheads="1"/>
          </p:cNvSpPr>
          <p:nvPr>
            <p:ph type="title"/>
          </p:nvPr>
        </p:nvSpPr>
        <p:spPr/>
        <p:txBody>
          <a:bodyPr/>
          <a:lstStyle/>
          <a:p>
            <a:pPr eaLnBrk="1" hangingPunct="1"/>
            <a:r>
              <a:rPr lang="en-US"/>
              <a:t>Some nice features of freq domain RT</a:t>
            </a:r>
          </a:p>
        </p:txBody>
      </p:sp>
      <p:sp>
        <p:nvSpPr>
          <p:cNvPr id="56324" name="Rectangle 3"/>
          <p:cNvSpPr>
            <a:spLocks noGrp="1" noChangeArrowheads="1"/>
          </p:cNvSpPr>
          <p:nvPr>
            <p:ph idx="1"/>
          </p:nvPr>
        </p:nvSpPr>
        <p:spPr/>
        <p:txBody>
          <a:bodyPr/>
          <a:lstStyle/>
          <a:p>
            <a:pPr eaLnBrk="1" hangingPunct="1"/>
            <a:r>
              <a:rPr lang="en-US"/>
              <a:t>Toeplitz structure</a:t>
            </a:r>
          </a:p>
        </p:txBody>
      </p:sp>
      <p:sp>
        <p:nvSpPr>
          <p:cNvPr id="56326" name="Slide Number Placeholder 8"/>
          <p:cNvSpPr>
            <a:spLocks noGrp="1"/>
          </p:cNvSpPr>
          <p:nvPr>
            <p:ph type="sldNum" sz="quarter" idx="11"/>
          </p:nvPr>
        </p:nvSpPr>
        <p:spPr>
          <a:noFill/>
        </p:spPr>
        <p:txBody>
          <a:bodyPr/>
          <a:lstStyle/>
          <a:p>
            <a:fld id="{39C8B62D-1ACA-4A4D-84AD-DF6C23600333}" type="slidenum">
              <a:rPr lang="en-US" smtClean="0"/>
              <a:pPr/>
              <a:t>17</a:t>
            </a:fld>
            <a:endParaRPr lang="en-US" b="0">
              <a:solidFill>
                <a:schemeClr val="tx1"/>
              </a:solidFill>
            </a:endParaRPr>
          </a:p>
        </p:txBody>
      </p:sp>
      <p:graphicFrame>
        <p:nvGraphicFramePr>
          <p:cNvPr id="56322" name="Object 2"/>
          <p:cNvGraphicFramePr>
            <a:graphicFrameLocks noChangeAspect="1"/>
          </p:cNvGraphicFramePr>
          <p:nvPr/>
        </p:nvGraphicFramePr>
        <p:xfrm>
          <a:off x="1143000" y="2060575"/>
          <a:ext cx="7486650" cy="2735263"/>
        </p:xfrm>
        <a:graphic>
          <a:graphicData uri="http://schemas.openxmlformats.org/presentationml/2006/ole">
            <mc:AlternateContent xmlns:mc="http://schemas.openxmlformats.org/markup-compatibility/2006">
              <mc:Choice xmlns:v="urn:schemas-microsoft-com:vml" Requires="v">
                <p:oleObj name="Equation" r:id="rId3" imgW="2501900" imgH="914400" progId="Equation.3">
                  <p:embed/>
                </p:oleObj>
              </mc:Choice>
              <mc:Fallback>
                <p:oleObj name="Equation" r:id="rId3" imgW="2501900" imgH="9144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060575"/>
                        <a:ext cx="7486650" cy="273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56325" name="Text Box 6"/>
          <p:cNvSpPr txBox="1">
            <a:spLocks noChangeArrowheads="1"/>
          </p:cNvSpPr>
          <p:nvPr/>
        </p:nvSpPr>
        <p:spPr bwMode="auto">
          <a:xfrm>
            <a:off x="419100" y="4648200"/>
            <a:ext cx="8305800" cy="1768475"/>
          </a:xfrm>
          <a:prstGeom prst="rect">
            <a:avLst/>
          </a:prstGeom>
          <a:noFill/>
          <a:ln w="38100">
            <a:noFill/>
            <a:miter lim="800000"/>
            <a:headEnd/>
            <a:tailEnd/>
          </a:ln>
        </p:spPr>
        <p:txBody>
          <a:bodyPr lIns="90000" tIns="46800" rIns="90000" bIns="46800">
            <a:prstTxWarp prst="textNoShape">
              <a:avLst/>
            </a:prstTxWarp>
            <a:spAutoFit/>
          </a:bodyPr>
          <a:lstStyle/>
          <a:p>
            <a:pPr>
              <a:buFontTx/>
              <a:buChar char="•"/>
            </a:pPr>
            <a:r>
              <a:rPr lang="en-US"/>
              <a:t>Toeplitz if and only if </a:t>
            </a:r>
            <a:r>
              <a:rPr lang="en-US" i="1"/>
              <a:t>q-axis </a:t>
            </a:r>
            <a:r>
              <a:rPr lang="en-US"/>
              <a:t>is regularly sampled. This leads to fast algorithms.</a:t>
            </a:r>
          </a:p>
          <a:p>
            <a:pPr>
              <a:buFontTx/>
              <a:buChar char="•"/>
            </a:pPr>
            <a:r>
              <a:rPr lang="en-US"/>
              <a:t>Valid for the linear and parabolic cases (time-invariant) and for the time-invariant hyperbolic transform proposed by Mosher and Foster (Geophysics 1992)</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2706" name="Picture 2" descr="data2"/>
          <p:cNvPicPr>
            <a:picLocks noChangeAspect="1" noChangeArrowheads="1"/>
          </p:cNvPicPr>
          <p:nvPr/>
        </p:nvPicPr>
        <p:blipFill>
          <a:blip r:embed="rId3"/>
          <a:srcRect/>
          <a:stretch>
            <a:fillRect/>
          </a:stretch>
        </p:blipFill>
        <p:spPr bwMode="auto">
          <a:xfrm>
            <a:off x="76200" y="1676400"/>
            <a:ext cx="2941638" cy="3886200"/>
          </a:xfrm>
          <a:prstGeom prst="rect">
            <a:avLst/>
          </a:prstGeom>
          <a:noFill/>
          <a:ln w="9525">
            <a:noFill/>
            <a:miter lim="800000"/>
            <a:headEnd/>
            <a:tailEnd/>
          </a:ln>
        </p:spPr>
      </p:pic>
      <p:pic>
        <p:nvPicPr>
          <p:cNvPr id="72707" name="Picture 3" descr="data2radtoep"/>
          <p:cNvPicPr>
            <a:picLocks noChangeAspect="1" noChangeArrowheads="1"/>
          </p:cNvPicPr>
          <p:nvPr/>
        </p:nvPicPr>
        <p:blipFill>
          <a:blip r:embed="rId4"/>
          <a:srcRect/>
          <a:stretch>
            <a:fillRect/>
          </a:stretch>
        </p:blipFill>
        <p:spPr bwMode="auto">
          <a:xfrm>
            <a:off x="3124200" y="1676400"/>
            <a:ext cx="2895600" cy="3911600"/>
          </a:xfrm>
          <a:prstGeom prst="rect">
            <a:avLst/>
          </a:prstGeom>
          <a:noFill/>
          <a:ln w="9525">
            <a:noFill/>
            <a:miter lim="800000"/>
            <a:headEnd/>
            <a:tailEnd/>
          </a:ln>
        </p:spPr>
      </p:pic>
      <p:sp>
        <p:nvSpPr>
          <p:cNvPr id="72708" name="Text Box 4"/>
          <p:cNvSpPr txBox="1">
            <a:spLocks noChangeArrowheads="1"/>
          </p:cNvSpPr>
          <p:nvPr/>
        </p:nvSpPr>
        <p:spPr bwMode="auto">
          <a:xfrm>
            <a:off x="3609975" y="5783263"/>
            <a:ext cx="1770063" cy="503237"/>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600">
                <a:solidFill>
                  <a:srgbClr val="FF0000"/>
                </a:solidFill>
                <a:latin typeface="Arial Black" charset="0"/>
              </a:rPr>
              <a:t>smooth model</a:t>
            </a:r>
          </a:p>
        </p:txBody>
      </p:sp>
      <p:sp>
        <p:nvSpPr>
          <p:cNvPr id="72709" name="Text Box 5"/>
          <p:cNvSpPr txBox="1">
            <a:spLocks noChangeArrowheads="1"/>
          </p:cNvSpPr>
          <p:nvPr/>
        </p:nvSpPr>
        <p:spPr bwMode="auto">
          <a:xfrm>
            <a:off x="6896100" y="5791200"/>
            <a:ext cx="1693863" cy="503238"/>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600">
                <a:solidFill>
                  <a:srgbClr val="FF0000"/>
                </a:solidFill>
                <a:latin typeface="Arial Black" charset="0"/>
              </a:rPr>
              <a:t>sparse model</a:t>
            </a:r>
          </a:p>
        </p:txBody>
      </p:sp>
      <p:sp>
        <p:nvSpPr>
          <p:cNvPr id="72710" name="Text Box 6"/>
          <p:cNvSpPr txBox="1">
            <a:spLocks noChangeArrowheads="1"/>
          </p:cNvSpPr>
          <p:nvPr/>
        </p:nvSpPr>
        <p:spPr bwMode="auto">
          <a:xfrm>
            <a:off x="717550" y="2462213"/>
            <a:ext cx="349250" cy="585787"/>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P</a:t>
            </a:r>
          </a:p>
        </p:txBody>
      </p:sp>
      <p:sp>
        <p:nvSpPr>
          <p:cNvPr id="72711" name="Text Box 7"/>
          <p:cNvSpPr txBox="1">
            <a:spLocks noChangeArrowheads="1"/>
          </p:cNvSpPr>
          <p:nvPr/>
        </p:nvSpPr>
        <p:spPr bwMode="auto">
          <a:xfrm>
            <a:off x="560388" y="2938463"/>
            <a:ext cx="657225" cy="531812"/>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600" b="1">
                <a:latin typeface="Arial Black" charset="0"/>
              </a:rPr>
              <a:t>P+M</a:t>
            </a:r>
          </a:p>
        </p:txBody>
      </p:sp>
      <p:sp>
        <p:nvSpPr>
          <p:cNvPr id="72712" name="Text Box 8"/>
          <p:cNvSpPr txBox="1">
            <a:spLocks noChangeArrowheads="1"/>
          </p:cNvSpPr>
          <p:nvPr/>
        </p:nvSpPr>
        <p:spPr bwMode="auto">
          <a:xfrm>
            <a:off x="565150" y="3571875"/>
            <a:ext cx="657225" cy="531813"/>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600" b="1">
                <a:latin typeface="Arial Black" charset="0"/>
              </a:rPr>
              <a:t>P+M</a:t>
            </a:r>
          </a:p>
        </p:txBody>
      </p:sp>
      <p:sp>
        <p:nvSpPr>
          <p:cNvPr id="72713" name="Text Box 9"/>
          <p:cNvSpPr txBox="1">
            <a:spLocks noChangeArrowheads="1"/>
          </p:cNvSpPr>
          <p:nvPr/>
        </p:nvSpPr>
        <p:spPr bwMode="auto">
          <a:xfrm>
            <a:off x="533400" y="4181475"/>
            <a:ext cx="657225" cy="531813"/>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600" b="1">
                <a:latin typeface="Arial Black" charset="0"/>
              </a:rPr>
              <a:t>P+M</a:t>
            </a:r>
          </a:p>
        </p:txBody>
      </p:sp>
      <p:sp>
        <p:nvSpPr>
          <p:cNvPr id="72714" name="Text Box 10"/>
          <p:cNvSpPr txBox="1">
            <a:spLocks noChangeArrowheads="1"/>
          </p:cNvSpPr>
          <p:nvPr/>
        </p:nvSpPr>
        <p:spPr bwMode="auto">
          <a:xfrm>
            <a:off x="7270750" y="2133600"/>
            <a:ext cx="349250" cy="585788"/>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P</a:t>
            </a:r>
          </a:p>
        </p:txBody>
      </p:sp>
      <p:sp>
        <p:nvSpPr>
          <p:cNvPr id="72715" name="Text Box 11"/>
          <p:cNvSpPr txBox="1">
            <a:spLocks noChangeArrowheads="1"/>
          </p:cNvSpPr>
          <p:nvPr/>
        </p:nvSpPr>
        <p:spPr bwMode="auto">
          <a:xfrm>
            <a:off x="7315200" y="2767013"/>
            <a:ext cx="349250" cy="585787"/>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P</a:t>
            </a:r>
          </a:p>
        </p:txBody>
      </p:sp>
      <p:sp>
        <p:nvSpPr>
          <p:cNvPr id="72716" name="Text Box 12"/>
          <p:cNvSpPr txBox="1">
            <a:spLocks noChangeArrowheads="1"/>
          </p:cNvSpPr>
          <p:nvPr/>
        </p:nvSpPr>
        <p:spPr bwMode="auto">
          <a:xfrm>
            <a:off x="7315200" y="3352800"/>
            <a:ext cx="349250" cy="585788"/>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P</a:t>
            </a:r>
          </a:p>
        </p:txBody>
      </p:sp>
      <p:sp>
        <p:nvSpPr>
          <p:cNvPr id="72717" name="Text Box 13"/>
          <p:cNvSpPr txBox="1">
            <a:spLocks noChangeArrowheads="1"/>
          </p:cNvSpPr>
          <p:nvPr/>
        </p:nvSpPr>
        <p:spPr bwMode="auto">
          <a:xfrm>
            <a:off x="7315200" y="3986213"/>
            <a:ext cx="349250" cy="585787"/>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P</a:t>
            </a:r>
          </a:p>
        </p:txBody>
      </p:sp>
      <p:sp>
        <p:nvSpPr>
          <p:cNvPr id="72718" name="Text Box 14"/>
          <p:cNvSpPr txBox="1">
            <a:spLocks noChangeArrowheads="1"/>
          </p:cNvSpPr>
          <p:nvPr/>
        </p:nvSpPr>
        <p:spPr bwMode="auto">
          <a:xfrm>
            <a:off x="7626350" y="2743200"/>
            <a:ext cx="400050" cy="585788"/>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M</a:t>
            </a:r>
          </a:p>
        </p:txBody>
      </p:sp>
      <p:sp>
        <p:nvSpPr>
          <p:cNvPr id="72719" name="Text Box 15"/>
          <p:cNvSpPr txBox="1">
            <a:spLocks noChangeArrowheads="1"/>
          </p:cNvSpPr>
          <p:nvPr/>
        </p:nvSpPr>
        <p:spPr bwMode="auto">
          <a:xfrm>
            <a:off x="7620000" y="3352800"/>
            <a:ext cx="400050" cy="585788"/>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M</a:t>
            </a:r>
          </a:p>
        </p:txBody>
      </p:sp>
      <p:sp>
        <p:nvSpPr>
          <p:cNvPr id="72720" name="Text Box 16"/>
          <p:cNvSpPr txBox="1">
            <a:spLocks noChangeArrowheads="1"/>
          </p:cNvSpPr>
          <p:nvPr/>
        </p:nvSpPr>
        <p:spPr bwMode="auto">
          <a:xfrm>
            <a:off x="7620000" y="3986213"/>
            <a:ext cx="400050" cy="585787"/>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M</a:t>
            </a:r>
          </a:p>
        </p:txBody>
      </p:sp>
      <p:pic>
        <p:nvPicPr>
          <p:cNvPr id="72721" name="Picture 17" descr="data2cgfft"/>
          <p:cNvPicPr>
            <a:picLocks noChangeAspect="1" noChangeArrowheads="1"/>
          </p:cNvPicPr>
          <p:nvPr/>
        </p:nvPicPr>
        <p:blipFill>
          <a:blip r:embed="rId5"/>
          <a:srcRect/>
          <a:stretch>
            <a:fillRect/>
          </a:stretch>
        </p:blipFill>
        <p:spPr bwMode="auto">
          <a:xfrm>
            <a:off x="6096000" y="1676400"/>
            <a:ext cx="2857500" cy="3879850"/>
          </a:xfrm>
          <a:prstGeom prst="rect">
            <a:avLst/>
          </a:prstGeom>
          <a:noFill/>
          <a:ln w="9525">
            <a:noFill/>
            <a:miter lim="800000"/>
            <a:headEnd/>
            <a:tailEnd/>
          </a:ln>
        </p:spPr>
      </p:pic>
      <p:sp>
        <p:nvSpPr>
          <p:cNvPr id="72723" name="Slide Number Placeholder 21"/>
          <p:cNvSpPr>
            <a:spLocks noGrp="1"/>
          </p:cNvSpPr>
          <p:nvPr>
            <p:ph type="sldNum" sz="quarter" idx="11"/>
          </p:nvPr>
        </p:nvSpPr>
        <p:spPr>
          <a:noFill/>
        </p:spPr>
        <p:txBody>
          <a:bodyPr/>
          <a:lstStyle/>
          <a:p>
            <a:fld id="{7DC3419C-B2BB-2042-86D8-B1214A10F74B}" type="slidenum">
              <a:rPr lang="en-US" smtClean="0"/>
              <a:pPr/>
              <a:t>18</a:t>
            </a:fld>
            <a:endParaRPr lang="en-US" b="0">
              <a:solidFill>
                <a:schemeClr val="tx1"/>
              </a:solidFill>
            </a:endParaRPr>
          </a:p>
        </p:txBody>
      </p:sp>
      <p:sp>
        <p:nvSpPr>
          <p:cNvPr id="72722" name="Rectangle 18"/>
          <p:cNvSpPr>
            <a:spLocks noGrp="1" noChangeArrowheads="1"/>
          </p:cNvSpPr>
          <p:nvPr>
            <p:ph type="title" idx="4294967295"/>
          </p:nvPr>
        </p:nvSpPr>
        <p:spPr>
          <a:xfrm>
            <a:off x="0" y="304800"/>
            <a:ext cx="8534400" cy="685800"/>
          </a:xfrm>
        </p:spPr>
        <p:txBody>
          <a:bodyPr/>
          <a:lstStyle/>
          <a:p>
            <a:pPr eaLnBrk="1" hangingPunct="1"/>
            <a:r>
              <a:rPr lang="en-US"/>
              <a:t>Improving resolution</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4754" name="Picture 2" descr="data2"/>
          <p:cNvPicPr>
            <a:picLocks noChangeAspect="1" noChangeArrowheads="1"/>
          </p:cNvPicPr>
          <p:nvPr/>
        </p:nvPicPr>
        <p:blipFill>
          <a:blip r:embed="rId3"/>
          <a:srcRect/>
          <a:stretch>
            <a:fillRect/>
          </a:stretch>
        </p:blipFill>
        <p:spPr bwMode="auto">
          <a:xfrm>
            <a:off x="76200" y="1676400"/>
            <a:ext cx="2941638" cy="3886200"/>
          </a:xfrm>
          <a:prstGeom prst="rect">
            <a:avLst/>
          </a:prstGeom>
          <a:noFill/>
          <a:ln w="9525">
            <a:noFill/>
            <a:miter lim="800000"/>
            <a:headEnd/>
            <a:tailEnd/>
          </a:ln>
        </p:spPr>
      </p:pic>
      <p:pic>
        <p:nvPicPr>
          <p:cNvPr id="74755" name="Picture 3" descr="data2radtoep"/>
          <p:cNvPicPr>
            <a:picLocks noChangeAspect="1" noChangeArrowheads="1"/>
          </p:cNvPicPr>
          <p:nvPr/>
        </p:nvPicPr>
        <p:blipFill>
          <a:blip r:embed="rId4"/>
          <a:srcRect/>
          <a:stretch>
            <a:fillRect/>
          </a:stretch>
        </p:blipFill>
        <p:spPr bwMode="auto">
          <a:xfrm>
            <a:off x="3124200" y="1676400"/>
            <a:ext cx="2895600" cy="3911600"/>
          </a:xfrm>
          <a:prstGeom prst="rect">
            <a:avLst/>
          </a:prstGeom>
          <a:noFill/>
          <a:ln w="9525">
            <a:noFill/>
            <a:miter lim="800000"/>
            <a:headEnd/>
            <a:tailEnd/>
          </a:ln>
        </p:spPr>
      </p:pic>
      <p:pic>
        <p:nvPicPr>
          <p:cNvPr id="74756" name="Picture 4" descr="data2cgfft"/>
          <p:cNvPicPr>
            <a:picLocks noChangeAspect="1" noChangeArrowheads="1"/>
          </p:cNvPicPr>
          <p:nvPr/>
        </p:nvPicPr>
        <p:blipFill>
          <a:blip r:embed="rId5"/>
          <a:srcRect/>
          <a:stretch>
            <a:fillRect/>
          </a:stretch>
        </p:blipFill>
        <p:spPr bwMode="auto">
          <a:xfrm>
            <a:off x="6096000" y="1676400"/>
            <a:ext cx="2857500" cy="3879850"/>
          </a:xfrm>
          <a:prstGeom prst="rect">
            <a:avLst/>
          </a:prstGeom>
          <a:noFill/>
          <a:ln w="9525">
            <a:noFill/>
            <a:miter lim="800000"/>
            <a:headEnd/>
            <a:tailEnd/>
          </a:ln>
        </p:spPr>
      </p:pic>
      <p:sp>
        <p:nvSpPr>
          <p:cNvPr id="74757" name="Text Box 5"/>
          <p:cNvSpPr txBox="1">
            <a:spLocks noChangeArrowheads="1"/>
          </p:cNvSpPr>
          <p:nvPr/>
        </p:nvSpPr>
        <p:spPr bwMode="auto">
          <a:xfrm>
            <a:off x="3609975" y="5783263"/>
            <a:ext cx="1770063" cy="503237"/>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600">
                <a:solidFill>
                  <a:srgbClr val="FF0000"/>
                </a:solidFill>
                <a:latin typeface="Arial Black" charset="0"/>
              </a:rPr>
              <a:t>smooth model</a:t>
            </a:r>
          </a:p>
        </p:txBody>
      </p:sp>
      <p:sp>
        <p:nvSpPr>
          <p:cNvPr id="74758" name="Text Box 6"/>
          <p:cNvSpPr txBox="1">
            <a:spLocks noChangeArrowheads="1"/>
          </p:cNvSpPr>
          <p:nvPr/>
        </p:nvSpPr>
        <p:spPr bwMode="auto">
          <a:xfrm>
            <a:off x="6896100" y="5791200"/>
            <a:ext cx="1693863" cy="503238"/>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600">
                <a:solidFill>
                  <a:srgbClr val="FF0000"/>
                </a:solidFill>
                <a:latin typeface="Arial Black" charset="0"/>
              </a:rPr>
              <a:t>sparse model</a:t>
            </a:r>
          </a:p>
        </p:txBody>
      </p:sp>
      <p:sp>
        <p:nvSpPr>
          <p:cNvPr id="74759" name="Text Box 7"/>
          <p:cNvSpPr txBox="1">
            <a:spLocks noChangeArrowheads="1"/>
          </p:cNvSpPr>
          <p:nvPr/>
        </p:nvSpPr>
        <p:spPr bwMode="auto">
          <a:xfrm>
            <a:off x="717550" y="2462213"/>
            <a:ext cx="349250" cy="585787"/>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P</a:t>
            </a:r>
          </a:p>
        </p:txBody>
      </p:sp>
      <p:sp>
        <p:nvSpPr>
          <p:cNvPr id="74760" name="Text Box 8"/>
          <p:cNvSpPr txBox="1">
            <a:spLocks noChangeArrowheads="1"/>
          </p:cNvSpPr>
          <p:nvPr/>
        </p:nvSpPr>
        <p:spPr bwMode="auto">
          <a:xfrm>
            <a:off x="560388" y="2938463"/>
            <a:ext cx="657225" cy="531812"/>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600" b="1">
                <a:latin typeface="Arial Black" charset="0"/>
              </a:rPr>
              <a:t>P+M</a:t>
            </a:r>
          </a:p>
        </p:txBody>
      </p:sp>
      <p:sp>
        <p:nvSpPr>
          <p:cNvPr id="74761" name="Text Box 9"/>
          <p:cNvSpPr txBox="1">
            <a:spLocks noChangeArrowheads="1"/>
          </p:cNvSpPr>
          <p:nvPr/>
        </p:nvSpPr>
        <p:spPr bwMode="auto">
          <a:xfrm>
            <a:off x="565150" y="3571875"/>
            <a:ext cx="657225" cy="531813"/>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600" b="1">
                <a:latin typeface="Arial Black" charset="0"/>
              </a:rPr>
              <a:t>P+M</a:t>
            </a:r>
          </a:p>
        </p:txBody>
      </p:sp>
      <p:sp>
        <p:nvSpPr>
          <p:cNvPr id="74762" name="Text Box 10"/>
          <p:cNvSpPr txBox="1">
            <a:spLocks noChangeArrowheads="1"/>
          </p:cNvSpPr>
          <p:nvPr/>
        </p:nvSpPr>
        <p:spPr bwMode="auto">
          <a:xfrm>
            <a:off x="533400" y="4181475"/>
            <a:ext cx="657225" cy="531813"/>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600" b="1">
                <a:latin typeface="Arial Black" charset="0"/>
              </a:rPr>
              <a:t>P+M</a:t>
            </a:r>
          </a:p>
        </p:txBody>
      </p:sp>
      <p:sp>
        <p:nvSpPr>
          <p:cNvPr id="74763" name="Text Box 11"/>
          <p:cNvSpPr txBox="1">
            <a:spLocks noChangeArrowheads="1"/>
          </p:cNvSpPr>
          <p:nvPr/>
        </p:nvSpPr>
        <p:spPr bwMode="auto">
          <a:xfrm>
            <a:off x="7270750" y="2133600"/>
            <a:ext cx="349250" cy="585788"/>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P</a:t>
            </a:r>
          </a:p>
        </p:txBody>
      </p:sp>
      <p:sp>
        <p:nvSpPr>
          <p:cNvPr id="74764" name="Text Box 12"/>
          <p:cNvSpPr txBox="1">
            <a:spLocks noChangeArrowheads="1"/>
          </p:cNvSpPr>
          <p:nvPr/>
        </p:nvSpPr>
        <p:spPr bwMode="auto">
          <a:xfrm>
            <a:off x="7315200" y="2767013"/>
            <a:ext cx="349250" cy="585787"/>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P</a:t>
            </a:r>
          </a:p>
        </p:txBody>
      </p:sp>
      <p:sp>
        <p:nvSpPr>
          <p:cNvPr id="74765" name="Text Box 13"/>
          <p:cNvSpPr txBox="1">
            <a:spLocks noChangeArrowheads="1"/>
          </p:cNvSpPr>
          <p:nvPr/>
        </p:nvSpPr>
        <p:spPr bwMode="auto">
          <a:xfrm>
            <a:off x="7315200" y="3352800"/>
            <a:ext cx="349250" cy="585788"/>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P</a:t>
            </a:r>
          </a:p>
        </p:txBody>
      </p:sp>
      <p:sp>
        <p:nvSpPr>
          <p:cNvPr id="74766" name="Text Box 14"/>
          <p:cNvSpPr txBox="1">
            <a:spLocks noChangeArrowheads="1"/>
          </p:cNvSpPr>
          <p:nvPr/>
        </p:nvSpPr>
        <p:spPr bwMode="auto">
          <a:xfrm>
            <a:off x="7315200" y="3986213"/>
            <a:ext cx="349250" cy="585787"/>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P</a:t>
            </a:r>
          </a:p>
        </p:txBody>
      </p:sp>
      <p:sp>
        <p:nvSpPr>
          <p:cNvPr id="74767" name="Text Box 15"/>
          <p:cNvSpPr txBox="1">
            <a:spLocks noChangeArrowheads="1"/>
          </p:cNvSpPr>
          <p:nvPr/>
        </p:nvSpPr>
        <p:spPr bwMode="auto">
          <a:xfrm>
            <a:off x="7626350" y="2743200"/>
            <a:ext cx="400050" cy="585788"/>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M</a:t>
            </a:r>
          </a:p>
        </p:txBody>
      </p:sp>
      <p:sp>
        <p:nvSpPr>
          <p:cNvPr id="74768" name="Text Box 16"/>
          <p:cNvSpPr txBox="1">
            <a:spLocks noChangeArrowheads="1"/>
          </p:cNvSpPr>
          <p:nvPr/>
        </p:nvSpPr>
        <p:spPr bwMode="auto">
          <a:xfrm>
            <a:off x="7620000" y="3352800"/>
            <a:ext cx="400050" cy="585788"/>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M</a:t>
            </a:r>
          </a:p>
        </p:txBody>
      </p:sp>
      <p:sp>
        <p:nvSpPr>
          <p:cNvPr id="74769" name="Text Box 17"/>
          <p:cNvSpPr txBox="1">
            <a:spLocks noChangeArrowheads="1"/>
          </p:cNvSpPr>
          <p:nvPr/>
        </p:nvSpPr>
        <p:spPr bwMode="auto">
          <a:xfrm>
            <a:off x="7620000" y="3986213"/>
            <a:ext cx="400050" cy="585787"/>
          </a:xfrm>
          <a:prstGeom prst="rect">
            <a:avLst/>
          </a:prstGeom>
          <a:noFill/>
          <a:ln w="57150">
            <a:noFill/>
            <a:miter lim="800000"/>
            <a:headEnd/>
            <a:tailEnd/>
          </a:ln>
        </p:spPr>
        <p:txBody>
          <a:bodyPr wrap="none">
            <a:prstTxWarp prst="textNoShape">
              <a:avLst/>
            </a:prstTxWarp>
            <a:spAutoFit/>
          </a:bodyPr>
          <a:lstStyle/>
          <a:p>
            <a:pPr algn="ctr">
              <a:lnSpc>
                <a:spcPct val="180000"/>
              </a:lnSpc>
              <a:spcBef>
                <a:spcPct val="20000"/>
              </a:spcBef>
            </a:pPr>
            <a:r>
              <a:rPr kumimoji="1" lang="en-US" sz="1800" b="1">
                <a:latin typeface="Arial Black" charset="0"/>
              </a:rPr>
              <a:t>M</a:t>
            </a:r>
          </a:p>
        </p:txBody>
      </p:sp>
      <p:sp>
        <p:nvSpPr>
          <p:cNvPr id="74774" name="Slide Number Placeholder 24"/>
          <p:cNvSpPr>
            <a:spLocks noGrp="1"/>
          </p:cNvSpPr>
          <p:nvPr>
            <p:ph type="sldNum" sz="quarter" idx="11"/>
          </p:nvPr>
        </p:nvSpPr>
        <p:spPr>
          <a:noFill/>
        </p:spPr>
        <p:txBody>
          <a:bodyPr/>
          <a:lstStyle/>
          <a:p>
            <a:fld id="{951E4189-23D1-5D40-A148-8FD2FF0526B7}" type="slidenum">
              <a:rPr lang="en-US" smtClean="0"/>
              <a:pPr/>
              <a:t>19</a:t>
            </a:fld>
            <a:endParaRPr lang="en-US" b="0">
              <a:solidFill>
                <a:schemeClr val="tx1"/>
              </a:solidFill>
            </a:endParaRPr>
          </a:p>
        </p:txBody>
      </p:sp>
      <p:sp>
        <p:nvSpPr>
          <p:cNvPr id="74770" name="Rectangle 18"/>
          <p:cNvSpPr>
            <a:spLocks noGrp="1" noChangeArrowheads="1"/>
          </p:cNvSpPr>
          <p:nvPr>
            <p:ph type="title" idx="4294967295"/>
          </p:nvPr>
        </p:nvSpPr>
        <p:spPr>
          <a:xfrm>
            <a:off x="0" y="304800"/>
            <a:ext cx="8534400" cy="685800"/>
          </a:xfrm>
        </p:spPr>
        <p:txBody>
          <a:bodyPr/>
          <a:lstStyle/>
          <a:p>
            <a:pPr eaLnBrk="1" hangingPunct="1"/>
            <a:r>
              <a:rPr lang="en-US"/>
              <a:t>Improving resolution</a:t>
            </a:r>
          </a:p>
        </p:txBody>
      </p:sp>
      <p:sp>
        <p:nvSpPr>
          <p:cNvPr id="74771" name="Text Box 19"/>
          <p:cNvSpPr txBox="1">
            <a:spLocks noChangeArrowheads="1"/>
          </p:cNvSpPr>
          <p:nvPr/>
        </p:nvSpPr>
        <p:spPr bwMode="auto">
          <a:xfrm>
            <a:off x="3505200" y="1143000"/>
            <a:ext cx="2590800" cy="701675"/>
          </a:xfrm>
          <a:prstGeom prst="rect">
            <a:avLst/>
          </a:prstGeom>
          <a:noFill/>
          <a:ln w="38100">
            <a:noFill/>
            <a:miter lim="800000"/>
            <a:headEnd/>
            <a:tailEnd/>
          </a:ln>
        </p:spPr>
        <p:txBody>
          <a:bodyPr lIns="90000" tIns="46800" rIns="90000" bIns="46800">
            <a:prstTxWarp prst="textNoShape">
              <a:avLst/>
            </a:prstTxWarp>
            <a:spAutoFit/>
          </a:bodyPr>
          <a:lstStyle/>
          <a:p>
            <a:r>
              <a:rPr lang="en-US"/>
              <a:t>LS PRT Radon (Toeplitz)</a:t>
            </a:r>
          </a:p>
        </p:txBody>
      </p:sp>
      <p:sp>
        <p:nvSpPr>
          <p:cNvPr id="74772" name="Rectangle 20"/>
          <p:cNvSpPr>
            <a:spLocks noChangeArrowheads="1"/>
          </p:cNvSpPr>
          <p:nvPr/>
        </p:nvSpPr>
        <p:spPr bwMode="auto">
          <a:xfrm>
            <a:off x="4976813" y="895350"/>
            <a:ext cx="180975" cy="396875"/>
          </a:xfrm>
          <a:prstGeom prst="rect">
            <a:avLst/>
          </a:prstGeom>
          <a:noFill/>
          <a:ln w="38100">
            <a:noFill/>
            <a:miter lim="800000"/>
            <a:headEnd/>
            <a:tailEnd/>
          </a:ln>
        </p:spPr>
        <p:txBody>
          <a:bodyPr wrap="none" lIns="90000" tIns="46800" rIns="90000" bIns="46800">
            <a:prstTxWarp prst="textNoShape">
              <a:avLst/>
            </a:prstTxWarp>
            <a:spAutoFit/>
          </a:bodyPr>
          <a:lstStyle/>
          <a:p>
            <a:endParaRPr lang="en-US"/>
          </a:p>
        </p:txBody>
      </p:sp>
      <p:sp>
        <p:nvSpPr>
          <p:cNvPr id="74773" name="Text Box 22"/>
          <p:cNvSpPr txBox="1">
            <a:spLocks noChangeArrowheads="1"/>
          </p:cNvSpPr>
          <p:nvPr/>
        </p:nvSpPr>
        <p:spPr bwMode="auto">
          <a:xfrm>
            <a:off x="6248400" y="1219200"/>
            <a:ext cx="2590800" cy="396875"/>
          </a:xfrm>
          <a:prstGeom prst="rect">
            <a:avLst/>
          </a:prstGeom>
          <a:noFill/>
          <a:ln w="38100">
            <a:noFill/>
            <a:miter lim="800000"/>
            <a:headEnd/>
            <a:tailEnd/>
          </a:ln>
        </p:spPr>
        <p:txBody>
          <a:bodyPr lIns="90000" tIns="46800" rIns="90000" bIns="46800">
            <a:prstTxWarp prst="textNoShape">
              <a:avLst/>
            </a:prstTxWarp>
            <a:spAutoFit/>
          </a:bodyPr>
          <a:lstStyle/>
          <a:p>
            <a:r>
              <a:rPr lang="en-US"/>
              <a:t>HR PRT Radon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23528" y="404664"/>
            <a:ext cx="8534400" cy="685800"/>
          </a:xfrm>
        </p:spPr>
        <p:txBody>
          <a:bodyPr/>
          <a:lstStyle/>
          <a:p>
            <a:r>
              <a:rPr lang="en-US"/>
              <a:t>Noise attenuation with “TRANSFORM-BASED” methods</a:t>
            </a:r>
          </a:p>
        </p:txBody>
      </p:sp>
      <p:sp>
        <p:nvSpPr>
          <p:cNvPr id="21513" name="Slide Number Placeholder 43"/>
          <p:cNvSpPr>
            <a:spLocks noGrp="1"/>
          </p:cNvSpPr>
          <p:nvPr>
            <p:ph type="sldNum" sz="quarter" idx="11"/>
          </p:nvPr>
        </p:nvSpPr>
        <p:spPr>
          <a:noFill/>
        </p:spPr>
        <p:txBody>
          <a:bodyPr/>
          <a:lstStyle/>
          <a:p>
            <a:fld id="{EE1F9A73-6582-354D-8F86-D4F14F9742C0}" type="slidenum">
              <a:rPr lang="en-US" smtClean="0"/>
              <a:pPr/>
              <a:t>2</a:t>
            </a:fld>
            <a:endParaRPr lang="en-US" b="0">
              <a:solidFill>
                <a:schemeClr val="tx1"/>
              </a:solidFill>
            </a:endParaRPr>
          </a:p>
        </p:txBody>
      </p:sp>
      <p:sp>
        <p:nvSpPr>
          <p:cNvPr id="21544" name="Oval 7"/>
          <p:cNvSpPr>
            <a:spLocks noChangeArrowheads="1"/>
          </p:cNvSpPr>
          <p:nvPr/>
        </p:nvSpPr>
        <p:spPr bwMode="auto">
          <a:xfrm>
            <a:off x="304800" y="2438400"/>
            <a:ext cx="2362200" cy="1600200"/>
          </a:xfrm>
          <a:prstGeom prst="ellipse">
            <a:avLst/>
          </a:prstGeom>
          <a:noFill/>
          <a:ln w="57150">
            <a:solidFill>
              <a:schemeClr val="tx2"/>
            </a:solidFill>
            <a:round/>
            <a:headEnd/>
            <a:tailEnd/>
          </a:ln>
        </p:spPr>
        <p:txBody>
          <a:bodyPr wrap="none" anchor="ctr">
            <a:prstTxWarp prst="textNoShape">
              <a:avLst/>
            </a:prstTxWarp>
          </a:bodyPr>
          <a:lstStyle/>
          <a:p>
            <a:endParaRPr lang="en-US"/>
          </a:p>
        </p:txBody>
      </p:sp>
      <p:graphicFrame>
        <p:nvGraphicFramePr>
          <p:cNvPr id="33" name="Object 32"/>
          <p:cNvGraphicFramePr>
            <a:graphicFrameLocks noChangeAspect="1"/>
          </p:cNvGraphicFramePr>
          <p:nvPr/>
        </p:nvGraphicFramePr>
        <p:xfrm>
          <a:off x="1143000" y="2819400"/>
          <a:ext cx="450850" cy="573809"/>
        </p:xfrm>
        <a:graphic>
          <a:graphicData uri="http://schemas.openxmlformats.org/presentationml/2006/ole">
            <mc:AlternateContent xmlns:mc="http://schemas.openxmlformats.org/markup-compatibility/2006">
              <mc:Choice xmlns:v="urn:schemas-microsoft-com:vml" Requires="v">
                <p:oleObj name="Equation" r:id="rId3" imgW="139700" imgH="177800" progId="Equation.3">
                  <p:embed/>
                </p:oleObj>
              </mc:Choice>
              <mc:Fallback>
                <p:oleObj name="Equation" r:id="rId3" imgW="139700" imgH="177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819400"/>
                        <a:ext cx="450850" cy="57380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5" name="Object 3"/>
          <p:cNvGraphicFramePr>
            <a:graphicFrameLocks noChangeAspect="1"/>
          </p:cNvGraphicFramePr>
          <p:nvPr/>
        </p:nvGraphicFramePr>
        <p:xfrm>
          <a:off x="1330325" y="2971800"/>
          <a:ext cx="533400" cy="573088"/>
        </p:xfrm>
        <a:graphic>
          <a:graphicData uri="http://schemas.openxmlformats.org/presentationml/2006/ole">
            <mc:AlternateContent xmlns:mc="http://schemas.openxmlformats.org/markup-compatibility/2006">
              <mc:Choice xmlns:v="urn:schemas-microsoft-com:vml" Requires="v">
                <p:oleObj name="Equation" r:id="rId5" imgW="165100" imgH="177800" progId="Equation.3">
                  <p:embed/>
                </p:oleObj>
              </mc:Choice>
              <mc:Fallback>
                <p:oleObj name="Equation" r:id="rId5" imgW="165100" imgH="177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0325" y="2971800"/>
                        <a:ext cx="533400"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6" name="Object 4"/>
          <p:cNvGraphicFramePr>
            <a:graphicFrameLocks noChangeAspect="1"/>
          </p:cNvGraphicFramePr>
          <p:nvPr/>
        </p:nvGraphicFramePr>
        <p:xfrm>
          <a:off x="1143000" y="3200400"/>
          <a:ext cx="531812" cy="573088"/>
        </p:xfrm>
        <a:graphic>
          <a:graphicData uri="http://schemas.openxmlformats.org/presentationml/2006/ole">
            <mc:AlternateContent xmlns:mc="http://schemas.openxmlformats.org/markup-compatibility/2006">
              <mc:Choice xmlns:v="urn:schemas-microsoft-com:vml" Requires="v">
                <p:oleObj name="Equation" r:id="rId7" imgW="165100" imgH="177800" progId="Equation.3">
                  <p:embed/>
                </p:oleObj>
              </mc:Choice>
              <mc:Fallback>
                <p:oleObj name="Equation" r:id="rId7" imgW="165100" imgH="1778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3200400"/>
                        <a:ext cx="531812"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42" name="Object 10"/>
          <p:cNvGraphicFramePr>
            <a:graphicFrameLocks noChangeAspect="1"/>
          </p:cNvGraphicFramePr>
          <p:nvPr/>
        </p:nvGraphicFramePr>
        <p:xfrm>
          <a:off x="3171825" y="2416175"/>
          <a:ext cx="3889375" cy="1603375"/>
        </p:xfrm>
        <a:graphic>
          <a:graphicData uri="http://schemas.openxmlformats.org/presentationml/2006/ole">
            <mc:AlternateContent xmlns:mc="http://schemas.openxmlformats.org/markup-compatibility/2006">
              <mc:Choice xmlns:v="urn:schemas-microsoft-com:vml" Requires="v">
                <p:oleObj name="Equation" r:id="rId9" imgW="1447800" imgH="596900" progId="Equation.3">
                  <p:embed/>
                </p:oleObj>
              </mc:Choice>
              <mc:Fallback>
                <p:oleObj name="Equation" r:id="rId9" imgW="1447800" imgH="596900" progId="Equation.3">
                  <p:embed/>
                  <p:pic>
                    <p:nvPicPr>
                      <p:cNvPr id="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71825" y="2416175"/>
                        <a:ext cx="3889375" cy="16033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81000" y="5616714"/>
            <a:ext cx="7391400" cy="707886"/>
          </a:xfrm>
          <a:prstGeom prst="rect">
            <a:avLst/>
          </a:prstGeom>
          <a:noFill/>
        </p:spPr>
        <p:txBody>
          <a:bodyPr wrap="square" rtlCol="0">
            <a:spAutoFit/>
          </a:bodyPr>
          <a:lstStyle/>
          <a:p>
            <a:r>
              <a:rPr lang="en-US" dirty="0"/>
              <a:t>One possibility is to use </a:t>
            </a:r>
            <a:r>
              <a:rPr lang="en-US" dirty="0" err="1"/>
              <a:t>PhotsShop</a:t>
            </a:r>
            <a:r>
              <a:rPr lang="en-US" dirty="0"/>
              <a:t>. However, it is too time  consuming for seismic data processing…</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7" name="Slide Number Placeholder 9"/>
          <p:cNvSpPr>
            <a:spLocks noGrp="1"/>
          </p:cNvSpPr>
          <p:nvPr>
            <p:ph type="sldNum" sz="quarter" idx="11"/>
          </p:nvPr>
        </p:nvSpPr>
        <p:spPr>
          <a:noFill/>
        </p:spPr>
        <p:txBody>
          <a:bodyPr/>
          <a:lstStyle/>
          <a:p>
            <a:fld id="{E285FDAA-CD8E-3D42-9283-C2F0B46EB91E}" type="slidenum">
              <a:rPr lang="en-US" smtClean="0"/>
              <a:pPr/>
              <a:t>20</a:t>
            </a:fld>
            <a:endParaRPr lang="en-US" b="0">
              <a:solidFill>
                <a:schemeClr val="tx1"/>
              </a:solidFill>
            </a:endParaRPr>
          </a:p>
        </p:txBody>
      </p:sp>
      <p:sp>
        <p:nvSpPr>
          <p:cNvPr id="76803" name="Rectangle 18"/>
          <p:cNvSpPr>
            <a:spLocks noGrp="1" noChangeArrowheads="1"/>
          </p:cNvSpPr>
          <p:nvPr>
            <p:ph type="title" idx="4294967295"/>
          </p:nvPr>
        </p:nvSpPr>
        <p:spPr>
          <a:xfrm>
            <a:off x="0" y="304800"/>
            <a:ext cx="8534400" cy="685800"/>
          </a:xfrm>
        </p:spPr>
        <p:txBody>
          <a:bodyPr/>
          <a:lstStyle/>
          <a:p>
            <a:pPr eaLnBrk="1" hangingPunct="1"/>
            <a:r>
              <a:rPr lang="en-US" dirty="0"/>
              <a:t>Flavors of Freq. domain RT (Sparse or Hi-Res Radon)</a:t>
            </a:r>
          </a:p>
        </p:txBody>
      </p:sp>
      <p:sp>
        <p:nvSpPr>
          <p:cNvPr id="76804" name="Rectangle 20"/>
          <p:cNvSpPr>
            <a:spLocks noChangeArrowheads="1"/>
          </p:cNvSpPr>
          <p:nvPr/>
        </p:nvSpPr>
        <p:spPr bwMode="auto">
          <a:xfrm>
            <a:off x="4976813" y="895350"/>
            <a:ext cx="180975" cy="396875"/>
          </a:xfrm>
          <a:prstGeom prst="rect">
            <a:avLst/>
          </a:prstGeom>
          <a:noFill/>
          <a:ln w="38100">
            <a:noFill/>
            <a:miter lim="800000"/>
            <a:headEnd/>
            <a:tailEnd/>
          </a:ln>
        </p:spPr>
        <p:txBody>
          <a:bodyPr wrap="none" lIns="90000" tIns="46800" rIns="90000" bIns="46800">
            <a:prstTxWarp prst="textNoShape">
              <a:avLst/>
            </a:prstTxWarp>
            <a:spAutoFit/>
          </a:bodyPr>
          <a:lstStyle/>
          <a:p>
            <a:endParaRPr lang="en-US"/>
          </a:p>
        </p:txBody>
      </p:sp>
      <p:graphicFrame>
        <p:nvGraphicFramePr>
          <p:cNvPr id="76802" name="Object 2"/>
          <p:cNvGraphicFramePr>
            <a:graphicFrameLocks noChangeAspect="1"/>
          </p:cNvGraphicFramePr>
          <p:nvPr/>
        </p:nvGraphicFramePr>
        <p:xfrm>
          <a:off x="1047750" y="1524000"/>
          <a:ext cx="8096250" cy="4711700"/>
        </p:xfrm>
        <a:graphic>
          <a:graphicData uri="http://schemas.openxmlformats.org/presentationml/2006/ole">
            <mc:AlternateContent xmlns:mc="http://schemas.openxmlformats.org/markup-compatibility/2006">
              <mc:Choice xmlns:v="urn:schemas-microsoft-com:vml" Requires="v">
                <p:oleObj name="Equation" r:id="rId3" imgW="2705100" imgH="1574800" progId="Equation.3">
                  <p:embed/>
                </p:oleObj>
              </mc:Choice>
              <mc:Fallback>
                <p:oleObj name="Equation" r:id="rId3" imgW="2705100" imgH="15748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0" y="1524000"/>
                        <a:ext cx="8096250" cy="4711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6805" name="Line 23"/>
          <p:cNvSpPr>
            <a:spLocks noChangeShapeType="1"/>
          </p:cNvSpPr>
          <p:nvPr/>
        </p:nvSpPr>
        <p:spPr bwMode="auto">
          <a:xfrm>
            <a:off x="5105400" y="4953000"/>
            <a:ext cx="762000" cy="228600"/>
          </a:xfrm>
          <a:prstGeom prst="line">
            <a:avLst/>
          </a:prstGeom>
          <a:noFill/>
          <a:ln w="38100">
            <a:solidFill>
              <a:srgbClr val="004080"/>
            </a:solidFill>
            <a:round/>
            <a:headEnd/>
            <a:tailEnd type="triangle" w="med" len="med"/>
          </a:ln>
        </p:spPr>
        <p:txBody>
          <a:bodyPr wrap="none" lIns="90000" tIns="46800" rIns="90000" bIns="46800" anchor="ctr">
            <a:prstTxWarp prst="textNoShape">
              <a:avLst/>
            </a:prstTxWarp>
            <a:spAutoFit/>
          </a:bodyPr>
          <a:lstStyle/>
          <a:p>
            <a:endParaRPr lang="en-US"/>
          </a:p>
        </p:txBody>
      </p:sp>
      <p:sp>
        <p:nvSpPr>
          <p:cNvPr id="76806" name="Text Box 24"/>
          <p:cNvSpPr txBox="1">
            <a:spLocks noChangeArrowheads="1"/>
          </p:cNvSpPr>
          <p:nvPr/>
        </p:nvSpPr>
        <p:spPr bwMode="auto">
          <a:xfrm>
            <a:off x="4876800" y="5486400"/>
            <a:ext cx="3276600" cy="1006475"/>
          </a:xfrm>
          <a:prstGeom prst="rect">
            <a:avLst/>
          </a:prstGeom>
          <a:noFill/>
          <a:ln w="38100">
            <a:noFill/>
            <a:miter lim="800000"/>
            <a:headEnd/>
            <a:tailEnd/>
          </a:ln>
        </p:spPr>
        <p:txBody>
          <a:bodyPr lIns="90000" tIns="46800" rIns="90000" bIns="46800">
            <a:prstTxWarp prst="textNoShape">
              <a:avLst/>
            </a:prstTxWarp>
            <a:spAutoFit/>
          </a:bodyPr>
          <a:lstStyle/>
          <a:p>
            <a:r>
              <a:rPr lang="en-US"/>
              <a:t>All high res methods must use  weights with that form. Why? </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3" name="Slide Number Placeholder 7"/>
          <p:cNvSpPr>
            <a:spLocks noGrp="1"/>
          </p:cNvSpPr>
          <p:nvPr>
            <p:ph type="sldNum" sz="quarter" idx="11"/>
          </p:nvPr>
        </p:nvSpPr>
        <p:spPr>
          <a:noFill/>
        </p:spPr>
        <p:txBody>
          <a:bodyPr/>
          <a:lstStyle/>
          <a:p>
            <a:fld id="{C966B73C-B2DE-5745-9385-E68BA21B84F9}" type="slidenum">
              <a:rPr lang="en-US" smtClean="0"/>
              <a:pPr/>
              <a:t>21</a:t>
            </a:fld>
            <a:endParaRPr lang="en-US" b="0">
              <a:solidFill>
                <a:schemeClr val="tx1"/>
              </a:solidFill>
            </a:endParaRPr>
          </a:p>
        </p:txBody>
      </p:sp>
      <p:sp>
        <p:nvSpPr>
          <p:cNvPr id="78851" name="Rectangle 2"/>
          <p:cNvSpPr>
            <a:spLocks noGrp="1" noChangeArrowheads="1"/>
          </p:cNvSpPr>
          <p:nvPr>
            <p:ph type="title" idx="4294967295"/>
          </p:nvPr>
        </p:nvSpPr>
        <p:spPr>
          <a:xfrm>
            <a:off x="0" y="304800"/>
            <a:ext cx="8534400" cy="685800"/>
          </a:xfrm>
        </p:spPr>
        <p:txBody>
          <a:bodyPr/>
          <a:lstStyle/>
          <a:p>
            <a:pPr eaLnBrk="1" hangingPunct="1"/>
            <a:r>
              <a:rPr lang="en-US"/>
              <a:t>Flavors of Freq. domain RT</a:t>
            </a:r>
          </a:p>
        </p:txBody>
      </p:sp>
      <p:sp>
        <p:nvSpPr>
          <p:cNvPr id="78852" name="Rectangle 3"/>
          <p:cNvSpPr>
            <a:spLocks noChangeArrowheads="1"/>
          </p:cNvSpPr>
          <p:nvPr/>
        </p:nvSpPr>
        <p:spPr bwMode="auto">
          <a:xfrm>
            <a:off x="4976813" y="895350"/>
            <a:ext cx="180975" cy="396875"/>
          </a:xfrm>
          <a:prstGeom prst="rect">
            <a:avLst/>
          </a:prstGeom>
          <a:noFill/>
          <a:ln w="38100">
            <a:noFill/>
            <a:miter lim="800000"/>
            <a:headEnd/>
            <a:tailEnd/>
          </a:ln>
        </p:spPr>
        <p:txBody>
          <a:bodyPr wrap="none" lIns="90000" tIns="46800" rIns="90000" bIns="46800">
            <a:prstTxWarp prst="textNoShape">
              <a:avLst/>
            </a:prstTxWarp>
            <a:spAutoFit/>
          </a:bodyPr>
          <a:lstStyle/>
          <a:p>
            <a:endParaRPr lang="en-US"/>
          </a:p>
        </p:txBody>
      </p:sp>
      <p:graphicFrame>
        <p:nvGraphicFramePr>
          <p:cNvPr id="78850" name="Object 2"/>
          <p:cNvGraphicFramePr>
            <a:graphicFrameLocks noChangeAspect="1"/>
          </p:cNvGraphicFramePr>
          <p:nvPr>
            <p:extLst>
              <p:ext uri="{D42A27DB-BD31-4B8C-83A1-F6EECF244321}">
                <p14:modId xmlns:p14="http://schemas.microsoft.com/office/powerpoint/2010/main" val="3090209422"/>
              </p:ext>
            </p:extLst>
          </p:nvPr>
        </p:nvGraphicFramePr>
        <p:xfrm>
          <a:off x="765175" y="2060575"/>
          <a:ext cx="7600950" cy="3041650"/>
        </p:xfrm>
        <a:graphic>
          <a:graphicData uri="http://schemas.openxmlformats.org/presentationml/2006/ole">
            <mc:AlternateContent xmlns:mc="http://schemas.openxmlformats.org/markup-compatibility/2006">
              <mc:Choice xmlns:v="urn:schemas-microsoft-com:vml" Requires="v">
                <p:oleObj name="Equation" r:id="rId3" imgW="3390900" imgH="1358900" progId="Equation.3">
                  <p:embed/>
                </p:oleObj>
              </mc:Choice>
              <mc:Fallback>
                <p:oleObj name="Equation" r:id="rId3" imgW="3390900" imgH="13589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175" y="2060575"/>
                        <a:ext cx="7600950" cy="3041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901" name="Slide Number Placeholder 7"/>
          <p:cNvSpPr>
            <a:spLocks noGrp="1"/>
          </p:cNvSpPr>
          <p:nvPr>
            <p:ph type="sldNum" sz="quarter" idx="11"/>
          </p:nvPr>
        </p:nvSpPr>
        <p:spPr>
          <a:noFill/>
        </p:spPr>
        <p:txBody>
          <a:bodyPr/>
          <a:lstStyle/>
          <a:p>
            <a:fld id="{5F24B783-269F-474E-A050-0E9DEC574B9F}" type="slidenum">
              <a:rPr lang="en-US" smtClean="0"/>
              <a:pPr/>
              <a:t>22</a:t>
            </a:fld>
            <a:endParaRPr lang="en-US" b="0">
              <a:solidFill>
                <a:schemeClr val="tx1"/>
              </a:solidFill>
            </a:endParaRPr>
          </a:p>
        </p:txBody>
      </p:sp>
      <p:sp>
        <p:nvSpPr>
          <p:cNvPr id="80899" name="Rectangle 1026"/>
          <p:cNvSpPr>
            <a:spLocks noGrp="1" noChangeArrowheads="1"/>
          </p:cNvSpPr>
          <p:nvPr>
            <p:ph type="title" idx="4294967295"/>
          </p:nvPr>
        </p:nvSpPr>
        <p:spPr>
          <a:xfrm>
            <a:off x="0" y="304800"/>
            <a:ext cx="8534400" cy="685800"/>
          </a:xfrm>
        </p:spPr>
        <p:txBody>
          <a:bodyPr/>
          <a:lstStyle/>
          <a:p>
            <a:pPr eaLnBrk="1" hangingPunct="1"/>
            <a:r>
              <a:rPr lang="en-US" dirty="0"/>
              <a:t>Flavors of Freq. domain RT (I. Moore)</a:t>
            </a:r>
          </a:p>
        </p:txBody>
      </p:sp>
      <p:sp>
        <p:nvSpPr>
          <p:cNvPr id="80900" name="Rectangle 1027"/>
          <p:cNvSpPr>
            <a:spLocks noChangeArrowheads="1"/>
          </p:cNvSpPr>
          <p:nvPr/>
        </p:nvSpPr>
        <p:spPr bwMode="auto">
          <a:xfrm>
            <a:off x="4976813" y="895350"/>
            <a:ext cx="180975" cy="396875"/>
          </a:xfrm>
          <a:prstGeom prst="rect">
            <a:avLst/>
          </a:prstGeom>
          <a:noFill/>
          <a:ln w="38100">
            <a:noFill/>
            <a:miter lim="800000"/>
            <a:headEnd/>
            <a:tailEnd/>
          </a:ln>
        </p:spPr>
        <p:txBody>
          <a:bodyPr wrap="none" lIns="90000" tIns="46800" rIns="90000" bIns="46800">
            <a:prstTxWarp prst="textNoShape">
              <a:avLst/>
            </a:prstTxWarp>
            <a:spAutoFit/>
          </a:bodyPr>
          <a:lstStyle/>
          <a:p>
            <a:endParaRPr lang="en-US"/>
          </a:p>
        </p:txBody>
      </p:sp>
      <p:graphicFrame>
        <p:nvGraphicFramePr>
          <p:cNvPr id="80898" name="Object 2"/>
          <p:cNvGraphicFramePr>
            <a:graphicFrameLocks noChangeAspect="1"/>
          </p:cNvGraphicFramePr>
          <p:nvPr/>
        </p:nvGraphicFramePr>
        <p:xfrm>
          <a:off x="881063" y="2057400"/>
          <a:ext cx="7381875" cy="3076575"/>
        </p:xfrm>
        <a:graphic>
          <a:graphicData uri="http://schemas.openxmlformats.org/presentationml/2006/ole">
            <mc:AlternateContent xmlns:mc="http://schemas.openxmlformats.org/markup-compatibility/2006">
              <mc:Choice xmlns:v="urn:schemas-microsoft-com:vml" Requires="v">
                <p:oleObj name="Equation" r:id="rId3" imgW="3276600" imgH="1371600" progId="Equation.3">
                  <p:embed/>
                </p:oleObj>
              </mc:Choice>
              <mc:Fallback>
                <p:oleObj name="Equation" r:id="rId3" imgW="3276600" imgH="13716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3" y="2057400"/>
                        <a:ext cx="7381875" cy="3076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35330B6D-DE7C-2542-8EA6-5E2F73B2B436}" type="slidenum">
              <a:rPr lang="en-US" smtClean="0"/>
              <a:pPr/>
              <a:t>23</a:t>
            </a:fld>
            <a:endParaRPr lang="en-US" b="0">
              <a:solidFill>
                <a:schemeClr val="tx1"/>
              </a:solidFill>
            </a:endParaRPr>
          </a:p>
        </p:txBody>
      </p:sp>
      <p:sp>
        <p:nvSpPr>
          <p:cNvPr id="4" name="TextBox 3"/>
          <p:cNvSpPr txBox="1"/>
          <p:nvPr/>
        </p:nvSpPr>
        <p:spPr>
          <a:xfrm>
            <a:off x="1219200" y="1219200"/>
            <a:ext cx="7467600" cy="1323439"/>
          </a:xfrm>
          <a:prstGeom prst="rect">
            <a:avLst/>
          </a:prstGeom>
          <a:noFill/>
        </p:spPr>
        <p:txBody>
          <a:bodyPr wrap="square" rtlCol="0">
            <a:spAutoFit/>
          </a:bodyPr>
          <a:lstStyle/>
          <a:p>
            <a:r>
              <a:rPr lang="en-US" b="1" dirty="0"/>
              <a:t>Comparison of Least-squares (Smooth) versus</a:t>
            </a:r>
          </a:p>
          <a:p>
            <a:r>
              <a:rPr lang="en-US" b="1" dirty="0"/>
              <a:t>Sparse (high-res) Radon transform </a:t>
            </a:r>
            <a:r>
              <a:rPr lang="en-US" b="1" dirty="0">
                <a:sym typeface="Wingdings"/>
              </a:rPr>
              <a:t> IRLS</a:t>
            </a:r>
            <a:endParaRPr lang="en-US" b="1" dirty="0"/>
          </a:p>
          <a:p>
            <a:endParaRPr lang="en-US" dirty="0"/>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6" name="Title 11"/>
          <p:cNvSpPr>
            <a:spLocks noGrp="1"/>
          </p:cNvSpPr>
          <p:nvPr>
            <p:ph type="title"/>
          </p:nvPr>
        </p:nvSpPr>
        <p:spPr/>
        <p:txBody>
          <a:bodyPr/>
          <a:lstStyle/>
          <a:p>
            <a:endParaRPr lang="en-US"/>
          </a:p>
        </p:txBody>
      </p:sp>
      <p:pic>
        <p:nvPicPr>
          <p:cNvPr id="83971" name="Content Placeholder 4" descr="linear1.pdf"/>
          <p:cNvPicPr>
            <a:picLocks noGrp="1" noChangeAspect="1"/>
          </p:cNvPicPr>
          <p:nvPr>
            <p:ph idx="1"/>
          </p:nvPr>
        </p:nvPicPr>
        <p:blipFill>
          <a:blip r:embed="rId2"/>
          <a:srcRect t="-1161" b="-1161"/>
          <a:stretch>
            <a:fillRect/>
          </a:stretch>
        </p:blipFill>
        <p:spPr/>
      </p:pic>
      <p:sp>
        <p:nvSpPr>
          <p:cNvPr id="83977" name="Slide Number Placeholder 12"/>
          <p:cNvSpPr>
            <a:spLocks noGrp="1"/>
          </p:cNvSpPr>
          <p:nvPr>
            <p:ph type="sldNum" sz="quarter" idx="11"/>
          </p:nvPr>
        </p:nvSpPr>
        <p:spPr>
          <a:noFill/>
        </p:spPr>
        <p:txBody>
          <a:bodyPr/>
          <a:lstStyle/>
          <a:p>
            <a:fld id="{46043D3F-1A54-B346-BE40-327CA716E7B5}" type="slidenum">
              <a:rPr lang="en-US" smtClean="0"/>
              <a:pPr/>
              <a:t>24</a:t>
            </a:fld>
            <a:endParaRPr lang="en-US" b="0">
              <a:solidFill>
                <a:schemeClr val="tx1"/>
              </a:solidFill>
            </a:endParaRPr>
          </a:p>
        </p:txBody>
      </p:sp>
      <p:sp>
        <p:nvSpPr>
          <p:cNvPr id="83972" name="TextBox 5"/>
          <p:cNvSpPr txBox="1">
            <a:spLocks noChangeArrowheads="1"/>
          </p:cNvSpPr>
          <p:nvPr/>
        </p:nvSpPr>
        <p:spPr bwMode="auto">
          <a:xfrm>
            <a:off x="1600200" y="5638800"/>
            <a:ext cx="1600200" cy="400050"/>
          </a:xfrm>
          <a:prstGeom prst="rect">
            <a:avLst/>
          </a:prstGeom>
          <a:noFill/>
          <a:ln w="9525">
            <a:noFill/>
            <a:miter lim="800000"/>
            <a:headEnd/>
            <a:tailEnd/>
          </a:ln>
        </p:spPr>
        <p:txBody>
          <a:bodyPr>
            <a:prstTxWarp prst="textNoShape">
              <a:avLst/>
            </a:prstTxWarp>
            <a:spAutoFit/>
          </a:bodyPr>
          <a:lstStyle/>
          <a:p>
            <a:r>
              <a:rPr lang="en-US"/>
              <a:t>Data</a:t>
            </a:r>
          </a:p>
        </p:txBody>
      </p:sp>
      <p:sp>
        <p:nvSpPr>
          <p:cNvPr id="83973" name="TextBox 6"/>
          <p:cNvSpPr txBox="1">
            <a:spLocks noChangeArrowheads="1"/>
          </p:cNvSpPr>
          <p:nvPr/>
        </p:nvSpPr>
        <p:spPr bwMode="auto">
          <a:xfrm>
            <a:off x="3505200" y="5486400"/>
            <a:ext cx="2057400" cy="708025"/>
          </a:xfrm>
          <a:prstGeom prst="rect">
            <a:avLst/>
          </a:prstGeom>
          <a:noFill/>
          <a:ln w="9525">
            <a:noFill/>
            <a:miter lim="800000"/>
            <a:headEnd/>
            <a:tailEnd/>
          </a:ln>
        </p:spPr>
        <p:txBody>
          <a:bodyPr>
            <a:prstTxWarp prst="textNoShape">
              <a:avLst/>
            </a:prstTxWarp>
            <a:spAutoFit/>
          </a:bodyPr>
          <a:lstStyle/>
          <a:p>
            <a:pPr algn="ctr"/>
            <a:r>
              <a:rPr lang="en-US"/>
              <a:t>Data in Radon Domain</a:t>
            </a:r>
          </a:p>
        </p:txBody>
      </p:sp>
      <p:sp>
        <p:nvSpPr>
          <p:cNvPr id="83974" name="TextBox 7"/>
          <p:cNvSpPr txBox="1">
            <a:spLocks noChangeArrowheads="1"/>
          </p:cNvSpPr>
          <p:nvPr/>
        </p:nvSpPr>
        <p:spPr bwMode="auto">
          <a:xfrm>
            <a:off x="5562600" y="5486400"/>
            <a:ext cx="3352800" cy="708025"/>
          </a:xfrm>
          <a:prstGeom prst="rect">
            <a:avLst/>
          </a:prstGeom>
          <a:noFill/>
          <a:ln w="9525">
            <a:noFill/>
            <a:miter lim="800000"/>
            <a:headEnd/>
            <a:tailEnd/>
          </a:ln>
        </p:spPr>
        <p:txBody>
          <a:bodyPr>
            <a:prstTxWarp prst="textNoShape">
              <a:avLst/>
            </a:prstTxWarp>
            <a:spAutoFit/>
          </a:bodyPr>
          <a:lstStyle/>
          <a:p>
            <a:pPr algn="ctr"/>
            <a:r>
              <a:rPr lang="en-US"/>
              <a:t>Recovered data after filtering the horizontal event </a:t>
            </a:r>
          </a:p>
        </p:txBody>
      </p:sp>
      <p:graphicFrame>
        <p:nvGraphicFramePr>
          <p:cNvPr id="83970" name="Object 2"/>
          <p:cNvGraphicFramePr>
            <a:graphicFrameLocks noChangeAspect="1"/>
          </p:cNvGraphicFramePr>
          <p:nvPr/>
        </p:nvGraphicFramePr>
        <p:xfrm>
          <a:off x="7848600" y="1295400"/>
          <a:ext cx="1189038" cy="434975"/>
        </p:xfrm>
        <a:graphic>
          <a:graphicData uri="http://schemas.openxmlformats.org/presentationml/2006/ole">
            <mc:AlternateContent xmlns:mc="http://schemas.openxmlformats.org/markup-compatibility/2006">
              <mc:Choice xmlns:v="urn:schemas-microsoft-com:vml" Requires="v">
                <p:oleObj name="Equation" r:id="rId3" imgW="685800" imgH="177800" progId="Equation.3">
                  <p:embed/>
                </p:oleObj>
              </mc:Choice>
              <mc:Fallback>
                <p:oleObj name="Equation" r:id="rId3" imgW="685800" imgH="177800" progId="Equation.3">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1295400"/>
                        <a:ext cx="1189038" cy="434975"/>
                      </a:xfrm>
                      <a:prstGeom prst="rect">
                        <a:avLst/>
                      </a:prstGeom>
                      <a:noFill/>
                      <a:ln w="952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 name="Title 1"/>
          <p:cNvSpPr txBox="1">
            <a:spLocks/>
          </p:cNvSpPr>
          <p:nvPr/>
        </p:nvSpPr>
        <p:spPr>
          <a:xfrm>
            <a:off x="609600" y="427038"/>
            <a:ext cx="8229600" cy="1143000"/>
          </a:xfrm>
          <a:prstGeom prst="rect">
            <a:avLst/>
          </a:prstGeom>
        </p:spPr>
        <p:txBody>
          <a:bodyPr anchor="ctr">
            <a:prstTxWarp prst="textNoShape">
              <a:avLst/>
            </a:prstTxWarp>
            <a:normAutofit/>
          </a:bodyPr>
          <a:lstStyle/>
          <a:p>
            <a:pPr algn="ctr" defTabSz="457200" eaLnBrk="1" hangingPunct="1">
              <a:spcBef>
                <a:spcPct val="0"/>
              </a:spcBef>
            </a:pPr>
            <a:r>
              <a:rPr lang="en-US" sz="4400"/>
              <a:t>Linear Radon Transform </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5" name="Content Placeholder 4" descr="linear2.pdf"/>
          <p:cNvPicPr>
            <a:picLocks noGrp="1" noChangeAspect="1"/>
          </p:cNvPicPr>
          <p:nvPr>
            <p:ph idx="1"/>
          </p:nvPr>
        </p:nvPicPr>
        <p:blipFill>
          <a:blip r:embed="rId2"/>
          <a:srcRect t="-1161" b="-1161"/>
          <a:stretch>
            <a:fillRect/>
          </a:stretch>
        </p:blipFill>
        <p:spPr/>
      </p:pic>
      <p:sp>
        <p:nvSpPr>
          <p:cNvPr id="85000" name="Slide Number Placeholder 11"/>
          <p:cNvSpPr>
            <a:spLocks noGrp="1"/>
          </p:cNvSpPr>
          <p:nvPr>
            <p:ph type="sldNum" sz="quarter" idx="11"/>
          </p:nvPr>
        </p:nvSpPr>
        <p:spPr>
          <a:noFill/>
        </p:spPr>
        <p:txBody>
          <a:bodyPr/>
          <a:lstStyle/>
          <a:p>
            <a:fld id="{16A1EBE4-4FF1-9B46-B943-F4E0C52E96EF}" type="slidenum">
              <a:rPr lang="en-US" smtClean="0"/>
              <a:pPr/>
              <a:t>25</a:t>
            </a:fld>
            <a:endParaRPr lang="en-US" b="0">
              <a:solidFill>
                <a:schemeClr val="tx1"/>
              </a:solidFill>
            </a:endParaRPr>
          </a:p>
        </p:txBody>
      </p:sp>
      <p:sp>
        <p:nvSpPr>
          <p:cNvPr id="84996" name="TextBox 5"/>
          <p:cNvSpPr txBox="1">
            <a:spLocks noChangeArrowheads="1"/>
          </p:cNvSpPr>
          <p:nvPr/>
        </p:nvSpPr>
        <p:spPr bwMode="auto">
          <a:xfrm>
            <a:off x="1600200" y="5791200"/>
            <a:ext cx="1600200" cy="400050"/>
          </a:xfrm>
          <a:prstGeom prst="rect">
            <a:avLst/>
          </a:prstGeom>
          <a:noFill/>
          <a:ln w="9525">
            <a:noFill/>
            <a:miter lim="800000"/>
            <a:headEnd/>
            <a:tailEnd/>
          </a:ln>
        </p:spPr>
        <p:txBody>
          <a:bodyPr>
            <a:prstTxWarp prst="textNoShape">
              <a:avLst/>
            </a:prstTxWarp>
            <a:spAutoFit/>
          </a:bodyPr>
          <a:lstStyle/>
          <a:p>
            <a:r>
              <a:rPr lang="en-US"/>
              <a:t>Data</a:t>
            </a:r>
          </a:p>
        </p:txBody>
      </p:sp>
      <p:sp>
        <p:nvSpPr>
          <p:cNvPr id="84997" name="TextBox 6"/>
          <p:cNvSpPr txBox="1">
            <a:spLocks noChangeArrowheads="1"/>
          </p:cNvSpPr>
          <p:nvPr/>
        </p:nvSpPr>
        <p:spPr bwMode="auto">
          <a:xfrm>
            <a:off x="3657600" y="5486400"/>
            <a:ext cx="2133600" cy="708025"/>
          </a:xfrm>
          <a:prstGeom prst="rect">
            <a:avLst/>
          </a:prstGeom>
          <a:noFill/>
          <a:ln w="9525">
            <a:noFill/>
            <a:miter lim="800000"/>
            <a:headEnd/>
            <a:tailEnd/>
          </a:ln>
        </p:spPr>
        <p:txBody>
          <a:bodyPr>
            <a:prstTxWarp prst="textNoShape">
              <a:avLst/>
            </a:prstTxWarp>
            <a:spAutoFit/>
          </a:bodyPr>
          <a:lstStyle/>
          <a:p>
            <a:pPr algn="ctr"/>
            <a:r>
              <a:rPr lang="en-US"/>
              <a:t>Data in Radon Domain</a:t>
            </a:r>
          </a:p>
        </p:txBody>
      </p:sp>
      <p:sp>
        <p:nvSpPr>
          <p:cNvPr id="84998" name="TextBox 7"/>
          <p:cNvSpPr txBox="1">
            <a:spLocks noChangeArrowheads="1"/>
          </p:cNvSpPr>
          <p:nvPr/>
        </p:nvSpPr>
        <p:spPr bwMode="auto">
          <a:xfrm>
            <a:off x="5638800" y="5486400"/>
            <a:ext cx="3352800" cy="708025"/>
          </a:xfrm>
          <a:prstGeom prst="rect">
            <a:avLst/>
          </a:prstGeom>
          <a:noFill/>
          <a:ln w="9525">
            <a:noFill/>
            <a:miter lim="800000"/>
            <a:headEnd/>
            <a:tailEnd/>
          </a:ln>
        </p:spPr>
        <p:txBody>
          <a:bodyPr>
            <a:prstTxWarp prst="textNoShape">
              <a:avLst/>
            </a:prstTxWarp>
            <a:spAutoFit/>
          </a:bodyPr>
          <a:lstStyle/>
          <a:p>
            <a:pPr algn="ctr"/>
            <a:r>
              <a:rPr lang="en-US"/>
              <a:t>Recovered data after filtering the horizontal event </a:t>
            </a:r>
          </a:p>
        </p:txBody>
      </p:sp>
      <p:sp>
        <p:nvSpPr>
          <p:cNvPr id="8" name="Title 1"/>
          <p:cNvSpPr txBox="1">
            <a:spLocks/>
          </p:cNvSpPr>
          <p:nvPr/>
        </p:nvSpPr>
        <p:spPr>
          <a:xfrm>
            <a:off x="609600" y="427038"/>
            <a:ext cx="8229600" cy="1143000"/>
          </a:xfrm>
          <a:prstGeom prst="rect">
            <a:avLst/>
          </a:prstGeom>
        </p:spPr>
        <p:txBody>
          <a:bodyPr anchor="ctr">
            <a:prstTxWarp prst="textNoShape">
              <a:avLst/>
            </a:prstTxWarp>
            <a:normAutofit/>
          </a:bodyPr>
          <a:lstStyle/>
          <a:p>
            <a:pPr algn="ctr" defTabSz="457200" eaLnBrk="1" hangingPunct="1">
              <a:spcBef>
                <a:spcPct val="0"/>
              </a:spcBef>
            </a:pPr>
            <a:r>
              <a:rPr lang="en-US" sz="4400"/>
              <a:t>Linear Radon Transform </a:t>
            </a:r>
          </a:p>
        </p:txBody>
      </p:sp>
      <p:graphicFrame>
        <p:nvGraphicFramePr>
          <p:cNvPr id="84994" name="Object 2"/>
          <p:cNvGraphicFramePr>
            <a:graphicFrameLocks noChangeAspect="1"/>
          </p:cNvGraphicFramePr>
          <p:nvPr/>
        </p:nvGraphicFramePr>
        <p:xfrm>
          <a:off x="7848600" y="1295400"/>
          <a:ext cx="1189038" cy="434975"/>
        </p:xfrm>
        <a:graphic>
          <a:graphicData uri="http://schemas.openxmlformats.org/presentationml/2006/ole">
            <mc:AlternateContent xmlns:mc="http://schemas.openxmlformats.org/markup-compatibility/2006">
              <mc:Choice xmlns:v="urn:schemas-microsoft-com:vml" Requires="v">
                <p:oleObj name="Equation" r:id="rId3" imgW="685800" imgH="177800" progId="Equation.3">
                  <p:embed/>
                </p:oleObj>
              </mc:Choice>
              <mc:Fallback>
                <p:oleObj name="Equation" r:id="rId3" imgW="685800" imgH="177800" progId="Equation.3">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1295400"/>
                        <a:ext cx="1189038" cy="434975"/>
                      </a:xfrm>
                      <a:prstGeom prst="rect">
                        <a:avLst/>
                      </a:prstGeom>
                      <a:noFill/>
                      <a:ln w="952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2" descr="hyperb1.pdf"/>
          <p:cNvPicPr>
            <a:picLocks noChangeAspect="1"/>
          </p:cNvPicPr>
          <p:nvPr/>
        </p:nvPicPr>
        <p:blipFill>
          <a:blip r:embed="rId2"/>
          <a:srcRect/>
          <a:stretch>
            <a:fillRect/>
          </a:stretch>
        </p:blipFill>
        <p:spPr bwMode="auto">
          <a:xfrm>
            <a:off x="82550" y="882650"/>
            <a:ext cx="8978900" cy="5092700"/>
          </a:xfrm>
          <a:prstGeom prst="rect">
            <a:avLst/>
          </a:prstGeom>
          <a:noFill/>
          <a:ln w="9525">
            <a:noFill/>
            <a:miter lim="800000"/>
            <a:headEnd/>
            <a:tailEnd/>
          </a:ln>
        </p:spPr>
      </p:pic>
      <p:graphicFrame>
        <p:nvGraphicFramePr>
          <p:cNvPr id="86018" name="Object 2"/>
          <p:cNvGraphicFramePr>
            <a:graphicFrameLocks noChangeAspect="1"/>
          </p:cNvGraphicFramePr>
          <p:nvPr/>
        </p:nvGraphicFramePr>
        <p:xfrm>
          <a:off x="3322638" y="5464175"/>
          <a:ext cx="2346325" cy="631825"/>
        </p:xfrm>
        <a:graphic>
          <a:graphicData uri="http://schemas.openxmlformats.org/presentationml/2006/ole">
            <mc:AlternateContent xmlns:mc="http://schemas.openxmlformats.org/markup-compatibility/2006">
              <mc:Choice xmlns:v="urn:schemas-microsoft-com:vml" Requires="v">
                <p:oleObj name="Equation" r:id="rId3" imgW="977900" imgH="241300" progId="Equation.3">
                  <p:embed/>
                </p:oleObj>
              </mc:Choice>
              <mc:Fallback>
                <p:oleObj name="Equation" r:id="rId3" imgW="977900" imgH="241300" progId="Equation.3">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638" y="5464175"/>
                        <a:ext cx="2346325" cy="631825"/>
                      </a:xfrm>
                      <a:prstGeom prst="rect">
                        <a:avLst/>
                      </a:prstGeom>
                      <a:noFill/>
                      <a:ln w="952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itle 1"/>
          <p:cNvSpPr txBox="1">
            <a:spLocks/>
          </p:cNvSpPr>
          <p:nvPr/>
        </p:nvSpPr>
        <p:spPr>
          <a:xfrm>
            <a:off x="457200" y="109538"/>
            <a:ext cx="8229600" cy="1143000"/>
          </a:xfrm>
          <a:prstGeom prst="rect">
            <a:avLst/>
          </a:prstGeom>
        </p:spPr>
        <p:txBody>
          <a:bodyPr anchor="ctr">
            <a:prstTxWarp prst="textNoShape">
              <a:avLst/>
            </a:prstTxWarp>
            <a:normAutofit/>
          </a:bodyPr>
          <a:lstStyle/>
          <a:p>
            <a:pPr algn="ctr" defTabSz="457200" eaLnBrk="1" hangingPunct="1">
              <a:spcBef>
                <a:spcPct val="0"/>
              </a:spcBef>
            </a:pPr>
            <a:r>
              <a:rPr lang="en-US" sz="4400"/>
              <a:t>Hyperbolic Radon Transform </a:t>
            </a:r>
          </a:p>
        </p:txBody>
      </p:sp>
      <p:sp>
        <p:nvSpPr>
          <p:cNvPr id="86021" name="Slide Number Placeholder 8"/>
          <p:cNvSpPr>
            <a:spLocks noGrp="1"/>
          </p:cNvSpPr>
          <p:nvPr>
            <p:ph type="sldNum" sz="quarter" idx="11"/>
          </p:nvPr>
        </p:nvSpPr>
        <p:spPr>
          <a:noFill/>
        </p:spPr>
        <p:txBody>
          <a:bodyPr/>
          <a:lstStyle/>
          <a:p>
            <a:fld id="{4FE1942A-73C3-E949-BB8D-9DA18C61B006}" type="slidenum">
              <a:rPr lang="en-US" smtClean="0"/>
              <a:pPr/>
              <a:t>26</a:t>
            </a:fld>
            <a:endParaRPr lang="en-US" b="0">
              <a:solidFill>
                <a:schemeClr val="tx1"/>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3" name="Picture 2" descr="hyperb2.pdf"/>
          <p:cNvPicPr>
            <a:picLocks noChangeAspect="1"/>
          </p:cNvPicPr>
          <p:nvPr/>
        </p:nvPicPr>
        <p:blipFill>
          <a:blip r:embed="rId2"/>
          <a:srcRect/>
          <a:stretch>
            <a:fillRect/>
          </a:stretch>
        </p:blipFill>
        <p:spPr bwMode="auto">
          <a:xfrm>
            <a:off x="82550" y="928588"/>
            <a:ext cx="8978900" cy="5092700"/>
          </a:xfrm>
          <a:prstGeom prst="rect">
            <a:avLst/>
          </a:prstGeom>
          <a:noFill/>
          <a:ln w="9525">
            <a:noFill/>
            <a:miter lim="800000"/>
            <a:headEnd/>
            <a:tailEnd/>
          </a:ln>
        </p:spPr>
      </p:pic>
      <p:graphicFrame>
        <p:nvGraphicFramePr>
          <p:cNvPr id="87042" name="Object 2"/>
          <p:cNvGraphicFramePr>
            <a:graphicFrameLocks noChangeAspect="1"/>
          </p:cNvGraphicFramePr>
          <p:nvPr/>
        </p:nvGraphicFramePr>
        <p:xfrm>
          <a:off x="3322638" y="5464175"/>
          <a:ext cx="2346325" cy="631825"/>
        </p:xfrm>
        <a:graphic>
          <a:graphicData uri="http://schemas.openxmlformats.org/presentationml/2006/ole">
            <mc:AlternateContent xmlns:mc="http://schemas.openxmlformats.org/markup-compatibility/2006">
              <mc:Choice xmlns:v="urn:schemas-microsoft-com:vml" Requires="v">
                <p:oleObj name="Equation" r:id="rId3" imgW="977900" imgH="241300" progId="Equation.3">
                  <p:embed/>
                </p:oleObj>
              </mc:Choice>
              <mc:Fallback>
                <p:oleObj name="Equation" r:id="rId3" imgW="977900" imgH="241300" progId="Equation.3">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2638" y="5464175"/>
                        <a:ext cx="2346325" cy="631825"/>
                      </a:xfrm>
                      <a:prstGeom prst="rect">
                        <a:avLst/>
                      </a:prstGeom>
                      <a:noFill/>
                      <a:ln w="952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Title 1"/>
          <p:cNvSpPr txBox="1">
            <a:spLocks/>
          </p:cNvSpPr>
          <p:nvPr/>
        </p:nvSpPr>
        <p:spPr>
          <a:xfrm>
            <a:off x="457200" y="109538"/>
            <a:ext cx="8229600" cy="1143000"/>
          </a:xfrm>
          <a:prstGeom prst="rect">
            <a:avLst/>
          </a:prstGeom>
        </p:spPr>
        <p:txBody>
          <a:bodyPr anchor="ctr">
            <a:prstTxWarp prst="textNoShape">
              <a:avLst/>
            </a:prstTxWarp>
            <a:normAutofit/>
          </a:bodyPr>
          <a:lstStyle/>
          <a:p>
            <a:pPr algn="ctr" defTabSz="457200" eaLnBrk="1" hangingPunct="1">
              <a:spcBef>
                <a:spcPct val="0"/>
              </a:spcBef>
            </a:pPr>
            <a:r>
              <a:rPr lang="en-US" sz="4400"/>
              <a:t>Hyperbolic Radon Transform </a:t>
            </a:r>
          </a:p>
        </p:txBody>
      </p:sp>
      <p:sp>
        <p:nvSpPr>
          <p:cNvPr id="87045" name="Slide Number Placeholder 8"/>
          <p:cNvSpPr>
            <a:spLocks noGrp="1"/>
          </p:cNvSpPr>
          <p:nvPr>
            <p:ph type="sldNum" sz="quarter" idx="11"/>
          </p:nvPr>
        </p:nvSpPr>
        <p:spPr>
          <a:noFill/>
        </p:spPr>
        <p:txBody>
          <a:bodyPr/>
          <a:lstStyle/>
          <a:p>
            <a:fld id="{19345759-22DD-DB42-8141-EF0E02644AC7}" type="slidenum">
              <a:rPr lang="en-US" smtClean="0"/>
              <a:pPr/>
              <a:t>27</a:t>
            </a:fld>
            <a:endParaRPr lang="en-US" b="0">
              <a:solidFill>
                <a:schemeClr val="tx1"/>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Parabolic Radon Transform: A note on </a:t>
            </a:r>
            <a:r>
              <a:rPr lang="en-US" dirty="0" err="1"/>
              <a:t>q</a:t>
            </a:r>
            <a:endParaRPr lang="en-US" dirty="0"/>
          </a:p>
        </p:txBody>
      </p:sp>
      <p:sp>
        <p:nvSpPr>
          <p:cNvPr id="5" name="Content Placeholder 4"/>
          <p:cNvSpPr>
            <a:spLocks noGrp="1"/>
          </p:cNvSpPr>
          <p:nvPr>
            <p:ph idx="1"/>
          </p:nvPr>
        </p:nvSpPr>
        <p:spPr/>
        <p:txBody>
          <a:bodyPr/>
          <a:lstStyle/>
          <a:p>
            <a:r>
              <a:rPr lang="en-US" i="1" dirty="0" err="1">
                <a:latin typeface="Times New Roman"/>
                <a:cs typeface="Times New Roman"/>
              </a:rPr>
              <a:t>q</a:t>
            </a:r>
            <a:r>
              <a:rPr lang="en-US" dirty="0"/>
              <a:t> is residual </a:t>
            </a:r>
            <a:r>
              <a:rPr lang="en-US" dirty="0" err="1"/>
              <a:t>moveout</a:t>
            </a:r>
            <a:r>
              <a:rPr lang="en-US" dirty="0"/>
              <a:t> at far offset (in </a:t>
            </a:r>
            <a:r>
              <a:rPr lang="en-US" dirty="0" err="1"/>
              <a:t>secs</a:t>
            </a:r>
            <a:r>
              <a:rPr lang="en-US" dirty="0"/>
              <a:t>)</a:t>
            </a:r>
          </a:p>
          <a:p>
            <a:endParaRPr lang="en-US" dirty="0"/>
          </a:p>
          <a:p>
            <a:endParaRPr lang="en-US" dirty="0"/>
          </a:p>
          <a:p>
            <a:endParaRPr lang="en-US" dirty="0"/>
          </a:p>
          <a:p>
            <a:endParaRPr lang="en-US" dirty="0"/>
          </a:p>
          <a:p>
            <a:endParaRPr lang="en-US" dirty="0"/>
          </a:p>
          <a:p>
            <a:r>
              <a:rPr lang="en-US" dirty="0"/>
              <a:t>Hyperbolic </a:t>
            </a:r>
            <a:r>
              <a:rPr lang="en-US" dirty="0" err="1"/>
              <a:t>traveltimes</a:t>
            </a:r>
            <a:r>
              <a:rPr lang="en-US" dirty="0"/>
              <a:t> after NMO correction can be approximated by parabolic </a:t>
            </a:r>
            <a:r>
              <a:rPr lang="en-US" dirty="0" err="1"/>
              <a:t>traveltime</a:t>
            </a:r>
            <a:r>
              <a:rPr lang="en-US" dirty="0"/>
              <a:t> curves.</a:t>
            </a:r>
          </a:p>
        </p:txBody>
      </p:sp>
      <p:sp>
        <p:nvSpPr>
          <p:cNvPr id="3" name="Slide Number Placeholder 2"/>
          <p:cNvSpPr>
            <a:spLocks noGrp="1"/>
          </p:cNvSpPr>
          <p:nvPr>
            <p:ph type="sldNum" sz="quarter" idx="11"/>
          </p:nvPr>
        </p:nvSpPr>
        <p:spPr/>
        <p:txBody>
          <a:bodyPr/>
          <a:lstStyle/>
          <a:p>
            <a:fld id="{35330B6D-DE7C-2542-8EA6-5E2F73B2B436}" type="slidenum">
              <a:rPr lang="en-US" smtClean="0"/>
              <a:pPr/>
              <a:t>28</a:t>
            </a:fld>
            <a:endParaRPr lang="en-US" b="0">
              <a:solidFill>
                <a:schemeClr val="tx1"/>
              </a:solidFill>
            </a:endParaRPr>
          </a:p>
        </p:txBody>
      </p:sp>
      <p:graphicFrame>
        <p:nvGraphicFramePr>
          <p:cNvPr id="1026" name="Object 2"/>
          <p:cNvGraphicFramePr>
            <a:graphicFrameLocks noChangeAspect="1"/>
          </p:cNvGraphicFramePr>
          <p:nvPr/>
        </p:nvGraphicFramePr>
        <p:xfrm>
          <a:off x="1905000" y="1981200"/>
          <a:ext cx="4249738" cy="1022350"/>
        </p:xfrm>
        <a:graphic>
          <a:graphicData uri="http://schemas.openxmlformats.org/presentationml/2006/ole">
            <mc:AlternateContent xmlns:mc="http://schemas.openxmlformats.org/markup-compatibility/2006">
              <mc:Choice xmlns:v="urn:schemas-microsoft-com:vml" Requires="v">
                <p:oleObj name="Equation" r:id="rId2" imgW="1778000" imgH="419100" progId="Equation.3">
                  <p:embed/>
                </p:oleObj>
              </mc:Choice>
              <mc:Fallback>
                <p:oleObj name="Equation" r:id="rId2" imgW="1778000" imgH="41910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981200"/>
                        <a:ext cx="4249738" cy="1022350"/>
                      </a:xfrm>
                      <a:prstGeom prst="rect">
                        <a:avLst/>
                      </a:prstGeom>
                      <a:noFill/>
                      <a:ln w="952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7" name="Picture 2" descr="parab1.pdf"/>
          <p:cNvPicPr>
            <a:picLocks noChangeAspect="1"/>
          </p:cNvPicPr>
          <p:nvPr/>
        </p:nvPicPr>
        <p:blipFill>
          <a:blip r:embed="rId2"/>
          <a:srcRect/>
          <a:stretch>
            <a:fillRect/>
          </a:stretch>
        </p:blipFill>
        <p:spPr bwMode="auto">
          <a:xfrm>
            <a:off x="82550" y="882650"/>
            <a:ext cx="8978900" cy="5092700"/>
          </a:xfrm>
          <a:prstGeom prst="rect">
            <a:avLst/>
          </a:prstGeom>
          <a:noFill/>
          <a:ln w="9525">
            <a:noFill/>
            <a:miter lim="800000"/>
            <a:headEnd/>
            <a:tailEnd/>
          </a:ln>
        </p:spPr>
      </p:pic>
      <p:graphicFrame>
        <p:nvGraphicFramePr>
          <p:cNvPr id="88066" name="Object 2"/>
          <p:cNvGraphicFramePr>
            <a:graphicFrameLocks noChangeAspect="1"/>
          </p:cNvGraphicFramePr>
          <p:nvPr/>
        </p:nvGraphicFramePr>
        <p:xfrm>
          <a:off x="3810000" y="5638800"/>
          <a:ext cx="1798638" cy="504825"/>
        </p:xfrm>
        <a:graphic>
          <a:graphicData uri="http://schemas.openxmlformats.org/presentationml/2006/ole">
            <mc:AlternateContent xmlns:mc="http://schemas.openxmlformats.org/markup-compatibility/2006">
              <mc:Choice xmlns:v="urn:schemas-microsoft-com:vml" Requires="v">
                <p:oleObj name="Equation" r:id="rId3" imgW="749300" imgH="203200" progId="Equation.3">
                  <p:embed/>
                </p:oleObj>
              </mc:Choice>
              <mc:Fallback>
                <p:oleObj name="Equation" r:id="rId3" imgW="749300" imgH="203200" progId="Equation.3">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638800"/>
                        <a:ext cx="1798638" cy="504825"/>
                      </a:xfrm>
                      <a:prstGeom prst="rect">
                        <a:avLst/>
                      </a:prstGeom>
                      <a:noFill/>
                      <a:ln w="952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Title 1"/>
          <p:cNvSpPr txBox="1">
            <a:spLocks/>
          </p:cNvSpPr>
          <p:nvPr/>
        </p:nvSpPr>
        <p:spPr>
          <a:xfrm>
            <a:off x="457200" y="109538"/>
            <a:ext cx="8229600" cy="1143000"/>
          </a:xfrm>
          <a:prstGeom prst="rect">
            <a:avLst/>
          </a:prstGeom>
        </p:spPr>
        <p:txBody>
          <a:bodyPr anchor="ctr">
            <a:prstTxWarp prst="textNoShape">
              <a:avLst/>
            </a:prstTxWarp>
            <a:normAutofit/>
          </a:bodyPr>
          <a:lstStyle/>
          <a:p>
            <a:pPr algn="ctr" defTabSz="457200" eaLnBrk="1" hangingPunct="1">
              <a:spcBef>
                <a:spcPct val="0"/>
              </a:spcBef>
            </a:pPr>
            <a:r>
              <a:rPr lang="en-US" sz="4400"/>
              <a:t>Parabolic Radon Transform </a:t>
            </a:r>
          </a:p>
        </p:txBody>
      </p:sp>
      <p:sp>
        <p:nvSpPr>
          <p:cNvPr id="88069" name="Slide Number Placeholder 8"/>
          <p:cNvSpPr>
            <a:spLocks noGrp="1"/>
          </p:cNvSpPr>
          <p:nvPr>
            <p:ph type="sldNum" sz="quarter" idx="11"/>
          </p:nvPr>
        </p:nvSpPr>
        <p:spPr>
          <a:noFill/>
        </p:spPr>
        <p:txBody>
          <a:bodyPr/>
          <a:lstStyle/>
          <a:p>
            <a:fld id="{9E318B33-AA52-1744-B80F-412727721903}" type="slidenum">
              <a:rPr lang="en-US" smtClean="0"/>
              <a:pPr/>
              <a:t>29</a:t>
            </a:fld>
            <a:endParaRPr lang="en-US" b="0">
              <a:solidFill>
                <a:schemeClr val="tx1"/>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23528" y="404664"/>
            <a:ext cx="8534400" cy="685800"/>
          </a:xfrm>
        </p:spPr>
        <p:txBody>
          <a:bodyPr/>
          <a:lstStyle/>
          <a:p>
            <a:r>
              <a:rPr lang="en-US"/>
              <a:t>Noise attenuation with “TRANSFORM-BASED” methods</a:t>
            </a:r>
          </a:p>
        </p:txBody>
      </p:sp>
      <p:sp>
        <p:nvSpPr>
          <p:cNvPr id="21507" name="Content Placeholder 42"/>
          <p:cNvSpPr>
            <a:spLocks noGrp="1"/>
          </p:cNvSpPr>
          <p:nvPr>
            <p:ph idx="1"/>
          </p:nvPr>
        </p:nvSpPr>
        <p:spPr>
          <a:xfrm>
            <a:off x="5940152" y="1196752"/>
            <a:ext cx="3024336" cy="936104"/>
          </a:xfrm>
        </p:spPr>
        <p:txBody>
          <a:bodyPr/>
          <a:lstStyle/>
          <a:p>
            <a:pPr marL="0" indent="0" algn="ctr">
              <a:buNone/>
            </a:pPr>
            <a:r>
              <a:rPr lang="en-US" sz="1200" b="1" dirty="0">
                <a:solidFill>
                  <a:srgbClr val="FF0000"/>
                </a:solidFill>
              </a:rPr>
              <a:t>Note the isolation of</a:t>
            </a:r>
          </a:p>
          <a:p>
            <a:pPr marL="0" indent="0" algn="ctr">
              <a:buNone/>
            </a:pPr>
            <a:r>
              <a:rPr lang="en-US" sz="1200" b="1" dirty="0">
                <a:solidFill>
                  <a:srgbClr val="FF0000"/>
                </a:solidFill>
              </a:rPr>
              <a:t> events in Transform Domain -&gt; This is important for the transform to permit noise separation, reconstruction etc. </a:t>
            </a:r>
          </a:p>
        </p:txBody>
      </p:sp>
      <p:sp>
        <p:nvSpPr>
          <p:cNvPr id="21513" name="Slide Number Placeholder 43"/>
          <p:cNvSpPr>
            <a:spLocks noGrp="1"/>
          </p:cNvSpPr>
          <p:nvPr>
            <p:ph type="sldNum" sz="quarter" idx="11"/>
          </p:nvPr>
        </p:nvSpPr>
        <p:spPr>
          <a:noFill/>
        </p:spPr>
        <p:txBody>
          <a:bodyPr/>
          <a:lstStyle/>
          <a:p>
            <a:fld id="{EE1F9A73-6582-354D-8F86-D4F14F9742C0}" type="slidenum">
              <a:rPr lang="en-US" smtClean="0"/>
              <a:pPr/>
              <a:t>3</a:t>
            </a:fld>
            <a:endParaRPr lang="en-US" b="0">
              <a:solidFill>
                <a:schemeClr val="tx1"/>
              </a:solidFill>
            </a:endParaRPr>
          </a:p>
        </p:txBody>
      </p:sp>
      <p:sp>
        <p:nvSpPr>
          <p:cNvPr id="21544" name="Oval 7"/>
          <p:cNvSpPr>
            <a:spLocks noChangeArrowheads="1"/>
          </p:cNvSpPr>
          <p:nvPr/>
        </p:nvSpPr>
        <p:spPr bwMode="auto">
          <a:xfrm>
            <a:off x="304800" y="2438400"/>
            <a:ext cx="2362200" cy="1600200"/>
          </a:xfrm>
          <a:prstGeom prst="ellipse">
            <a:avLst/>
          </a:prstGeom>
          <a:noFill/>
          <a:ln w="57150">
            <a:solidFill>
              <a:schemeClr val="tx2"/>
            </a:solidFill>
            <a:round/>
            <a:headEnd/>
            <a:tailEnd/>
          </a:ln>
        </p:spPr>
        <p:txBody>
          <a:bodyPr wrap="none" anchor="ctr">
            <a:prstTxWarp prst="textNoShape">
              <a:avLst/>
            </a:prstTxWarp>
          </a:bodyPr>
          <a:lstStyle/>
          <a:p>
            <a:endParaRPr lang="en-US"/>
          </a:p>
        </p:txBody>
      </p:sp>
      <p:graphicFrame>
        <p:nvGraphicFramePr>
          <p:cNvPr id="33" name="Object 32"/>
          <p:cNvGraphicFramePr>
            <a:graphicFrameLocks noChangeAspect="1"/>
          </p:cNvGraphicFramePr>
          <p:nvPr/>
        </p:nvGraphicFramePr>
        <p:xfrm>
          <a:off x="1143000" y="2819400"/>
          <a:ext cx="450850" cy="573809"/>
        </p:xfrm>
        <a:graphic>
          <a:graphicData uri="http://schemas.openxmlformats.org/presentationml/2006/ole">
            <mc:AlternateContent xmlns:mc="http://schemas.openxmlformats.org/markup-compatibility/2006">
              <mc:Choice xmlns:v="urn:schemas-microsoft-com:vml" Requires="v">
                <p:oleObj name="Equation" r:id="rId3" imgW="139700" imgH="177800" progId="Equation.3">
                  <p:embed/>
                </p:oleObj>
              </mc:Choice>
              <mc:Fallback>
                <p:oleObj name="Equation" r:id="rId3" imgW="139700" imgH="177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819400"/>
                        <a:ext cx="450850" cy="57380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5" name="Object 3"/>
          <p:cNvGraphicFramePr>
            <a:graphicFrameLocks noChangeAspect="1"/>
          </p:cNvGraphicFramePr>
          <p:nvPr/>
        </p:nvGraphicFramePr>
        <p:xfrm>
          <a:off x="1330325" y="2971800"/>
          <a:ext cx="533400" cy="573088"/>
        </p:xfrm>
        <a:graphic>
          <a:graphicData uri="http://schemas.openxmlformats.org/presentationml/2006/ole">
            <mc:AlternateContent xmlns:mc="http://schemas.openxmlformats.org/markup-compatibility/2006">
              <mc:Choice xmlns:v="urn:schemas-microsoft-com:vml" Requires="v">
                <p:oleObj name="Equation" r:id="rId5" imgW="165100" imgH="177800" progId="Equation.3">
                  <p:embed/>
                </p:oleObj>
              </mc:Choice>
              <mc:Fallback>
                <p:oleObj name="Equation" r:id="rId5" imgW="165100" imgH="177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0325" y="2971800"/>
                        <a:ext cx="533400"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6" name="Object 4"/>
          <p:cNvGraphicFramePr>
            <a:graphicFrameLocks noChangeAspect="1"/>
          </p:cNvGraphicFramePr>
          <p:nvPr/>
        </p:nvGraphicFramePr>
        <p:xfrm>
          <a:off x="1143000" y="3200400"/>
          <a:ext cx="531812" cy="573088"/>
        </p:xfrm>
        <a:graphic>
          <a:graphicData uri="http://schemas.openxmlformats.org/presentationml/2006/ole">
            <mc:AlternateContent xmlns:mc="http://schemas.openxmlformats.org/markup-compatibility/2006">
              <mc:Choice xmlns:v="urn:schemas-microsoft-com:vml" Requires="v">
                <p:oleObj name="Equation" r:id="rId7" imgW="165100" imgH="177800" progId="Equation.3">
                  <p:embed/>
                </p:oleObj>
              </mc:Choice>
              <mc:Fallback>
                <p:oleObj name="Equation" r:id="rId7" imgW="165100" imgH="1778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3200400"/>
                        <a:ext cx="531812"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8" name="Object 6"/>
          <p:cNvGraphicFramePr>
            <a:graphicFrameLocks noChangeAspect="1"/>
          </p:cNvGraphicFramePr>
          <p:nvPr/>
        </p:nvGraphicFramePr>
        <p:xfrm>
          <a:off x="6872288" y="2743200"/>
          <a:ext cx="574675" cy="573088"/>
        </p:xfrm>
        <a:graphic>
          <a:graphicData uri="http://schemas.openxmlformats.org/presentationml/2006/ole">
            <mc:AlternateContent xmlns:mc="http://schemas.openxmlformats.org/markup-compatibility/2006">
              <mc:Choice xmlns:v="urn:schemas-microsoft-com:vml" Requires="v">
                <p:oleObj name="Equation" r:id="rId9" imgW="177800" imgH="177800" progId="Equation.3">
                  <p:embed/>
                </p:oleObj>
              </mc:Choice>
              <mc:Fallback>
                <p:oleObj name="Equation" r:id="rId9" imgW="177800" imgH="1778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2288" y="2743200"/>
                        <a:ext cx="574675"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9" name="Object 7"/>
          <p:cNvGraphicFramePr>
            <a:graphicFrameLocks noChangeAspect="1"/>
          </p:cNvGraphicFramePr>
          <p:nvPr/>
        </p:nvGraphicFramePr>
        <p:xfrm>
          <a:off x="6305550" y="2514600"/>
          <a:ext cx="614363" cy="573088"/>
        </p:xfrm>
        <a:graphic>
          <a:graphicData uri="http://schemas.openxmlformats.org/presentationml/2006/ole">
            <mc:AlternateContent xmlns:mc="http://schemas.openxmlformats.org/markup-compatibility/2006">
              <mc:Choice xmlns:v="urn:schemas-microsoft-com:vml" Requires="v">
                <p:oleObj name="Equation" r:id="rId11" imgW="190500" imgH="177800" progId="Equation.3">
                  <p:embed/>
                </p:oleObj>
              </mc:Choice>
              <mc:Fallback>
                <p:oleObj name="Equation" r:id="rId11" imgW="190500" imgH="1778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5550" y="2514600"/>
                        <a:ext cx="614363"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40" name="Object 8"/>
          <p:cNvGraphicFramePr>
            <a:graphicFrameLocks noChangeAspect="1"/>
          </p:cNvGraphicFramePr>
          <p:nvPr/>
        </p:nvGraphicFramePr>
        <p:xfrm>
          <a:off x="6019800" y="3124200"/>
          <a:ext cx="614363" cy="573088"/>
        </p:xfrm>
        <a:graphic>
          <a:graphicData uri="http://schemas.openxmlformats.org/presentationml/2006/ole">
            <mc:AlternateContent xmlns:mc="http://schemas.openxmlformats.org/markup-compatibility/2006">
              <mc:Choice xmlns:v="urn:schemas-microsoft-com:vml" Requires="v">
                <p:oleObj name="Equation" r:id="rId13" imgW="190500" imgH="177800" progId="Equation.3">
                  <p:embed/>
                </p:oleObj>
              </mc:Choice>
              <mc:Fallback>
                <p:oleObj name="Equation" r:id="rId13" imgW="190500" imgH="17780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9800" y="3124200"/>
                        <a:ext cx="614363"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4" name="Oval 7"/>
          <p:cNvSpPr>
            <a:spLocks noChangeArrowheads="1"/>
          </p:cNvSpPr>
          <p:nvPr/>
        </p:nvSpPr>
        <p:spPr bwMode="auto">
          <a:xfrm>
            <a:off x="5562600" y="2590800"/>
            <a:ext cx="2362200" cy="1600200"/>
          </a:xfrm>
          <a:prstGeom prst="ellipse">
            <a:avLst/>
          </a:prstGeom>
          <a:noFill/>
          <a:ln w="57150">
            <a:solidFill>
              <a:schemeClr val="tx2"/>
            </a:solidFill>
            <a:round/>
            <a:headEnd/>
            <a:tailEnd/>
          </a:ln>
        </p:spPr>
        <p:txBody>
          <a:bodyPr wrap="none" anchor="ctr">
            <a:prstTxWarp prst="textNoShape">
              <a:avLst/>
            </a:prstTxWarp>
          </a:bodyPr>
          <a:lstStyle/>
          <a:p>
            <a:endParaRPr lang="en-US"/>
          </a:p>
        </p:txBody>
      </p:sp>
      <p:cxnSp>
        <p:nvCxnSpPr>
          <p:cNvPr id="47" name="Straight Arrow Connector 46"/>
          <p:cNvCxnSpPr/>
          <p:nvPr/>
        </p:nvCxnSpPr>
        <p:spPr bwMode="auto">
          <a:xfrm>
            <a:off x="3048000" y="3124200"/>
            <a:ext cx="2286000" cy="1588"/>
          </a:xfrm>
          <a:prstGeom prst="straightConnector1">
            <a:avLst/>
          </a:prstGeom>
          <a:noFill/>
          <a:ln w="38100" cap="flat" cmpd="sng" algn="ctr">
            <a:solidFill>
              <a:srgbClr val="004080"/>
            </a:solidFill>
            <a:prstDash val="solid"/>
            <a:round/>
            <a:headEnd type="none" w="med" len="med"/>
            <a:tailEnd type="arrow"/>
          </a:ln>
          <a:effectLst/>
        </p:spPr>
      </p:cxnSp>
      <p:graphicFrame>
        <p:nvGraphicFramePr>
          <p:cNvPr id="367624" name="Object 8"/>
          <p:cNvGraphicFramePr>
            <a:graphicFrameLocks noChangeAspect="1"/>
          </p:cNvGraphicFramePr>
          <p:nvPr/>
        </p:nvGraphicFramePr>
        <p:xfrm>
          <a:off x="1447800" y="4497551"/>
          <a:ext cx="6069013" cy="1754024"/>
        </p:xfrm>
        <a:graphic>
          <a:graphicData uri="http://schemas.openxmlformats.org/presentationml/2006/ole">
            <mc:AlternateContent xmlns:mc="http://schemas.openxmlformats.org/markup-compatibility/2006">
              <mc:Choice xmlns:v="urn:schemas-microsoft-com:vml" Requires="v">
                <p:oleObj name="Equation" r:id="rId15" imgW="2197100" imgH="635000" progId="Equation.3">
                  <p:embed/>
                </p:oleObj>
              </mc:Choice>
              <mc:Fallback>
                <p:oleObj name="Equation" r:id="rId15" imgW="2197100" imgH="635000" progId="Equation.3">
                  <p:embed/>
                  <p:pic>
                    <p:nvPicPr>
                      <p:cNvPr id="0" name="Picture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47800" y="4497551"/>
                        <a:ext cx="6069013" cy="1754024"/>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1" name="Picture 2" descr="parab2.pdf"/>
          <p:cNvPicPr>
            <a:picLocks noChangeAspect="1"/>
          </p:cNvPicPr>
          <p:nvPr/>
        </p:nvPicPr>
        <p:blipFill>
          <a:blip r:embed="rId2"/>
          <a:srcRect/>
          <a:stretch>
            <a:fillRect/>
          </a:stretch>
        </p:blipFill>
        <p:spPr bwMode="auto">
          <a:xfrm>
            <a:off x="82550" y="882650"/>
            <a:ext cx="8978900" cy="5092700"/>
          </a:xfrm>
          <a:prstGeom prst="rect">
            <a:avLst/>
          </a:prstGeom>
          <a:noFill/>
          <a:ln w="9525">
            <a:noFill/>
            <a:miter lim="800000"/>
            <a:headEnd/>
            <a:tailEnd/>
          </a:ln>
        </p:spPr>
      </p:pic>
      <p:graphicFrame>
        <p:nvGraphicFramePr>
          <p:cNvPr id="89090" name="Object 2"/>
          <p:cNvGraphicFramePr>
            <a:graphicFrameLocks noChangeAspect="1"/>
          </p:cNvGraphicFramePr>
          <p:nvPr/>
        </p:nvGraphicFramePr>
        <p:xfrm>
          <a:off x="3810000" y="5638800"/>
          <a:ext cx="1798638" cy="504825"/>
        </p:xfrm>
        <a:graphic>
          <a:graphicData uri="http://schemas.openxmlformats.org/presentationml/2006/ole">
            <mc:AlternateContent xmlns:mc="http://schemas.openxmlformats.org/markup-compatibility/2006">
              <mc:Choice xmlns:v="urn:schemas-microsoft-com:vml" Requires="v">
                <p:oleObj name="Equation" r:id="rId3" imgW="749300" imgH="203200" progId="Equation.3">
                  <p:embed/>
                </p:oleObj>
              </mc:Choice>
              <mc:Fallback>
                <p:oleObj name="Equation" r:id="rId3" imgW="749300" imgH="203200" progId="Equation.3">
                  <p:embed/>
                  <p:pic>
                    <p:nvPicPr>
                      <p:cNvPr id="0"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638800"/>
                        <a:ext cx="1798638" cy="504825"/>
                      </a:xfrm>
                      <a:prstGeom prst="rect">
                        <a:avLst/>
                      </a:prstGeom>
                      <a:noFill/>
                      <a:ln w="952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6" name="Title 1"/>
          <p:cNvSpPr txBox="1">
            <a:spLocks/>
          </p:cNvSpPr>
          <p:nvPr/>
        </p:nvSpPr>
        <p:spPr>
          <a:xfrm>
            <a:off x="457200" y="109538"/>
            <a:ext cx="8229600" cy="1143000"/>
          </a:xfrm>
          <a:prstGeom prst="rect">
            <a:avLst/>
          </a:prstGeom>
        </p:spPr>
        <p:txBody>
          <a:bodyPr anchor="ctr">
            <a:prstTxWarp prst="textNoShape">
              <a:avLst/>
            </a:prstTxWarp>
            <a:normAutofit/>
          </a:bodyPr>
          <a:lstStyle/>
          <a:p>
            <a:pPr algn="ctr" defTabSz="457200" eaLnBrk="1" hangingPunct="1">
              <a:spcBef>
                <a:spcPct val="0"/>
              </a:spcBef>
            </a:pPr>
            <a:r>
              <a:rPr lang="en-US" sz="4400"/>
              <a:t>Parabolic Radon Transform </a:t>
            </a:r>
          </a:p>
        </p:txBody>
      </p:sp>
      <p:sp>
        <p:nvSpPr>
          <p:cNvPr id="89093" name="Slide Number Placeholder 8"/>
          <p:cNvSpPr>
            <a:spLocks noGrp="1"/>
          </p:cNvSpPr>
          <p:nvPr>
            <p:ph type="sldNum" sz="quarter" idx="11"/>
          </p:nvPr>
        </p:nvSpPr>
        <p:spPr>
          <a:noFill/>
        </p:spPr>
        <p:txBody>
          <a:bodyPr/>
          <a:lstStyle/>
          <a:p>
            <a:fld id="{AE3AD087-156D-5841-83BA-3F0BB38492C6}" type="slidenum">
              <a:rPr lang="en-US" smtClean="0"/>
              <a:pPr/>
              <a:t>30</a:t>
            </a:fld>
            <a:endParaRPr lang="en-US" b="0">
              <a:solidFill>
                <a:schemeClr val="tx1"/>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5" name="Picture 2" descr="f3.pdf"/>
          <p:cNvPicPr>
            <a:picLocks noChangeAspect="1"/>
          </p:cNvPicPr>
          <p:nvPr/>
        </p:nvPicPr>
        <p:blipFill>
          <a:blip r:embed="rId2"/>
          <a:srcRect/>
          <a:stretch>
            <a:fillRect/>
          </a:stretch>
        </p:blipFill>
        <p:spPr bwMode="auto">
          <a:xfrm>
            <a:off x="2819400" y="1447800"/>
            <a:ext cx="3633788" cy="5257800"/>
          </a:xfrm>
          <a:prstGeom prst="rect">
            <a:avLst/>
          </a:prstGeom>
          <a:noFill/>
          <a:ln w="9525">
            <a:noFill/>
            <a:miter lim="800000"/>
            <a:headEnd/>
            <a:tailEnd/>
          </a:ln>
        </p:spPr>
      </p:pic>
      <p:pic>
        <p:nvPicPr>
          <p:cNvPr id="90116" name="Picture 6" descr="f2.pdf"/>
          <p:cNvPicPr>
            <a:picLocks noChangeAspect="1"/>
          </p:cNvPicPr>
          <p:nvPr/>
        </p:nvPicPr>
        <p:blipFill>
          <a:blip r:embed="rId3"/>
          <a:srcRect/>
          <a:stretch>
            <a:fillRect/>
          </a:stretch>
        </p:blipFill>
        <p:spPr bwMode="auto">
          <a:xfrm>
            <a:off x="-233363" y="1371600"/>
            <a:ext cx="3738563" cy="5410200"/>
          </a:xfrm>
          <a:prstGeom prst="rect">
            <a:avLst/>
          </a:prstGeom>
          <a:noFill/>
          <a:ln w="9525">
            <a:noFill/>
            <a:miter lim="800000"/>
            <a:headEnd/>
            <a:tailEnd/>
          </a:ln>
        </p:spPr>
      </p:pic>
      <p:pic>
        <p:nvPicPr>
          <p:cNvPr id="90117" name="Picture 3" descr="f4.pdf"/>
          <p:cNvPicPr>
            <a:picLocks noChangeAspect="1"/>
          </p:cNvPicPr>
          <p:nvPr/>
        </p:nvPicPr>
        <p:blipFill>
          <a:blip r:embed="rId4"/>
          <a:srcRect/>
          <a:stretch>
            <a:fillRect/>
          </a:stretch>
        </p:blipFill>
        <p:spPr bwMode="auto">
          <a:xfrm>
            <a:off x="5686425" y="1407368"/>
            <a:ext cx="3686175" cy="5334000"/>
          </a:xfrm>
          <a:prstGeom prst="rect">
            <a:avLst/>
          </a:prstGeom>
          <a:noFill/>
          <a:ln w="9525">
            <a:noFill/>
            <a:miter lim="800000"/>
            <a:headEnd/>
            <a:tailEnd/>
          </a:ln>
        </p:spPr>
      </p:pic>
      <p:graphicFrame>
        <p:nvGraphicFramePr>
          <p:cNvPr id="90114" name="Object 2"/>
          <p:cNvGraphicFramePr>
            <a:graphicFrameLocks noChangeAspect="1"/>
          </p:cNvGraphicFramePr>
          <p:nvPr/>
        </p:nvGraphicFramePr>
        <p:xfrm>
          <a:off x="5486400" y="892175"/>
          <a:ext cx="3352800" cy="631825"/>
        </p:xfrm>
        <a:graphic>
          <a:graphicData uri="http://schemas.openxmlformats.org/presentationml/2006/ole">
            <mc:AlternateContent xmlns:mc="http://schemas.openxmlformats.org/markup-compatibility/2006">
              <mc:Choice xmlns:v="urn:schemas-microsoft-com:vml" Requires="v">
                <p:oleObj name="Equation" r:id="rId5" imgW="1384300" imgH="241300" progId="Equation.3">
                  <p:embed/>
                </p:oleObj>
              </mc:Choice>
              <mc:Fallback>
                <p:oleObj name="Equation" r:id="rId5" imgW="1384300" imgH="241300" progId="Equation.3">
                  <p:embed/>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892175"/>
                        <a:ext cx="3352800" cy="631825"/>
                      </a:xfrm>
                      <a:prstGeom prst="rect">
                        <a:avLst/>
                      </a:prstGeom>
                      <a:noFill/>
                      <a:ln w="952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8" name="Title 1"/>
          <p:cNvSpPr txBox="1">
            <a:spLocks/>
          </p:cNvSpPr>
          <p:nvPr/>
        </p:nvSpPr>
        <p:spPr>
          <a:xfrm>
            <a:off x="41275" y="76200"/>
            <a:ext cx="8959850" cy="1143000"/>
          </a:xfrm>
          <a:prstGeom prst="rect">
            <a:avLst/>
          </a:prstGeom>
        </p:spPr>
        <p:txBody>
          <a:bodyPr anchor="ctr">
            <a:prstTxWarp prst="textNoShape">
              <a:avLst/>
            </a:prstTxWarp>
            <a:normAutofit/>
          </a:bodyPr>
          <a:lstStyle/>
          <a:p>
            <a:pPr algn="ctr" defTabSz="457200" eaLnBrk="1" hangingPunct="1">
              <a:lnSpc>
                <a:spcPct val="80000"/>
              </a:lnSpc>
              <a:spcBef>
                <a:spcPct val="0"/>
              </a:spcBef>
            </a:pPr>
            <a:r>
              <a:rPr lang="en-US" sz="4100"/>
              <a:t>Hyperbolic Radon Transform with apex </a:t>
            </a:r>
          </a:p>
        </p:txBody>
      </p:sp>
      <p:sp>
        <p:nvSpPr>
          <p:cNvPr id="90119" name="Slide Number Placeholder 10"/>
          <p:cNvSpPr>
            <a:spLocks noGrp="1"/>
          </p:cNvSpPr>
          <p:nvPr>
            <p:ph type="sldNum" sz="quarter" idx="11"/>
          </p:nvPr>
        </p:nvSpPr>
        <p:spPr>
          <a:noFill/>
        </p:spPr>
        <p:txBody>
          <a:bodyPr/>
          <a:lstStyle/>
          <a:p>
            <a:fld id="{678CA891-F630-5048-B448-E5CC295C7009}" type="slidenum">
              <a:rPr lang="en-US" smtClean="0"/>
              <a:pPr/>
              <a:t>31</a:t>
            </a:fld>
            <a:endParaRPr lang="en-US" b="0">
              <a:solidFill>
                <a:schemeClr val="tx1"/>
              </a:solidFill>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9" name="Picture 2" descr="f5.pdf"/>
          <p:cNvPicPr>
            <a:picLocks noChangeAspect="1"/>
          </p:cNvPicPr>
          <p:nvPr/>
        </p:nvPicPr>
        <p:blipFill>
          <a:blip r:embed="rId2"/>
          <a:srcRect/>
          <a:stretch>
            <a:fillRect/>
          </a:stretch>
        </p:blipFill>
        <p:spPr bwMode="auto">
          <a:xfrm>
            <a:off x="2667000" y="1030288"/>
            <a:ext cx="3738563" cy="5410200"/>
          </a:xfrm>
          <a:prstGeom prst="rect">
            <a:avLst/>
          </a:prstGeom>
          <a:noFill/>
          <a:ln w="9525">
            <a:noFill/>
            <a:miter lim="800000"/>
            <a:headEnd/>
            <a:tailEnd/>
          </a:ln>
        </p:spPr>
      </p:pic>
      <p:pic>
        <p:nvPicPr>
          <p:cNvPr id="91140" name="Picture 4" descr="f2.pdf"/>
          <p:cNvPicPr>
            <a:picLocks noChangeAspect="1"/>
          </p:cNvPicPr>
          <p:nvPr/>
        </p:nvPicPr>
        <p:blipFill>
          <a:blip r:embed="rId3"/>
          <a:srcRect/>
          <a:stretch>
            <a:fillRect/>
          </a:stretch>
        </p:blipFill>
        <p:spPr bwMode="auto">
          <a:xfrm>
            <a:off x="-304800" y="1056928"/>
            <a:ext cx="3738563" cy="5410200"/>
          </a:xfrm>
          <a:prstGeom prst="rect">
            <a:avLst/>
          </a:prstGeom>
          <a:noFill/>
          <a:ln w="9525">
            <a:noFill/>
            <a:miter lim="800000"/>
            <a:headEnd/>
            <a:tailEnd/>
          </a:ln>
        </p:spPr>
      </p:pic>
      <p:pic>
        <p:nvPicPr>
          <p:cNvPr id="91141" name="Picture 3" descr="f6.pdf"/>
          <p:cNvPicPr>
            <a:picLocks noChangeAspect="1"/>
          </p:cNvPicPr>
          <p:nvPr/>
        </p:nvPicPr>
        <p:blipFill>
          <a:blip r:embed="rId4"/>
          <a:srcRect/>
          <a:stretch>
            <a:fillRect/>
          </a:stretch>
        </p:blipFill>
        <p:spPr bwMode="auto">
          <a:xfrm>
            <a:off x="5562600" y="980728"/>
            <a:ext cx="3843338" cy="5562600"/>
          </a:xfrm>
          <a:prstGeom prst="rect">
            <a:avLst/>
          </a:prstGeom>
          <a:noFill/>
          <a:ln w="9525">
            <a:noFill/>
            <a:miter lim="800000"/>
            <a:headEnd/>
            <a:tailEnd/>
          </a:ln>
        </p:spPr>
      </p:pic>
      <p:graphicFrame>
        <p:nvGraphicFramePr>
          <p:cNvPr id="91138" name="Object 2"/>
          <p:cNvGraphicFramePr>
            <a:graphicFrameLocks noChangeAspect="1"/>
          </p:cNvGraphicFramePr>
          <p:nvPr/>
        </p:nvGraphicFramePr>
        <p:xfrm>
          <a:off x="5791200" y="533400"/>
          <a:ext cx="3352800" cy="631825"/>
        </p:xfrm>
        <a:graphic>
          <a:graphicData uri="http://schemas.openxmlformats.org/presentationml/2006/ole">
            <mc:AlternateContent xmlns:mc="http://schemas.openxmlformats.org/markup-compatibility/2006">
              <mc:Choice xmlns:v="urn:schemas-microsoft-com:vml" Requires="v">
                <p:oleObj name="Equation" r:id="rId5" imgW="1384300" imgH="241300" progId="Equation.3">
                  <p:embed/>
                </p:oleObj>
              </mc:Choice>
              <mc:Fallback>
                <p:oleObj name="Equation" r:id="rId5" imgW="1384300" imgH="241300" progId="Equation.3">
                  <p:embed/>
                  <p:pic>
                    <p:nvPicPr>
                      <p:cNvPr id="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533400"/>
                        <a:ext cx="3352800" cy="631825"/>
                      </a:xfrm>
                      <a:prstGeom prst="rect">
                        <a:avLst/>
                      </a:prstGeom>
                      <a:noFill/>
                      <a:ln w="952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9" name="Title 1"/>
          <p:cNvSpPr txBox="1">
            <a:spLocks/>
          </p:cNvSpPr>
          <p:nvPr/>
        </p:nvSpPr>
        <p:spPr>
          <a:xfrm>
            <a:off x="0" y="0"/>
            <a:ext cx="8959850" cy="1143000"/>
          </a:xfrm>
          <a:prstGeom prst="rect">
            <a:avLst/>
          </a:prstGeom>
        </p:spPr>
        <p:txBody>
          <a:bodyPr anchor="ctr">
            <a:prstTxWarp prst="textNoShape">
              <a:avLst/>
            </a:prstTxWarp>
            <a:normAutofit/>
          </a:bodyPr>
          <a:lstStyle/>
          <a:p>
            <a:pPr algn="ctr" defTabSz="457200" eaLnBrk="1" hangingPunct="1">
              <a:lnSpc>
                <a:spcPct val="80000"/>
              </a:lnSpc>
              <a:spcBef>
                <a:spcPct val="0"/>
              </a:spcBef>
            </a:pPr>
            <a:r>
              <a:rPr lang="en-US" sz="4100" dirty="0"/>
              <a:t>Hyperbolic Radon Transform with apex </a:t>
            </a:r>
          </a:p>
        </p:txBody>
      </p:sp>
      <p:sp>
        <p:nvSpPr>
          <p:cNvPr id="91143" name="Slide Number Placeholder 10"/>
          <p:cNvSpPr>
            <a:spLocks noGrp="1"/>
          </p:cNvSpPr>
          <p:nvPr>
            <p:ph type="sldNum" sz="quarter" idx="11"/>
          </p:nvPr>
        </p:nvSpPr>
        <p:spPr>
          <a:noFill/>
        </p:spPr>
        <p:txBody>
          <a:bodyPr/>
          <a:lstStyle/>
          <a:p>
            <a:fld id="{584BB4E0-1E85-6E40-92EB-8BD6FE02CDA7}" type="slidenum">
              <a:rPr lang="en-US" smtClean="0"/>
              <a:pPr/>
              <a:t>32</a:t>
            </a:fld>
            <a:endParaRPr lang="en-US" b="0">
              <a:solidFill>
                <a:schemeClr val="tx1"/>
              </a:solidFil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geom.pdf"/>
          <p:cNvPicPr>
            <a:picLocks noChangeAspect="1"/>
          </p:cNvPicPr>
          <p:nvPr/>
        </p:nvPicPr>
        <p:blipFill>
          <a:blip r:embed="rId2"/>
          <a:srcRect/>
          <a:stretch>
            <a:fillRect/>
          </a:stretch>
        </p:blipFill>
        <p:spPr bwMode="auto">
          <a:xfrm>
            <a:off x="838200" y="1269826"/>
            <a:ext cx="7334250" cy="5543550"/>
          </a:xfrm>
          <a:prstGeom prst="rect">
            <a:avLst/>
          </a:prstGeom>
          <a:noFill/>
          <a:ln w="9525">
            <a:noFill/>
            <a:miter lim="800000"/>
            <a:headEnd/>
            <a:tailEnd/>
          </a:ln>
        </p:spPr>
      </p:pic>
      <p:sp>
        <p:nvSpPr>
          <p:cNvPr id="92163" name="TextBox 3"/>
          <p:cNvSpPr txBox="1">
            <a:spLocks noChangeArrowheads="1"/>
          </p:cNvSpPr>
          <p:nvPr/>
        </p:nvSpPr>
        <p:spPr bwMode="auto">
          <a:xfrm>
            <a:off x="838200" y="125413"/>
            <a:ext cx="7162800" cy="1016000"/>
          </a:xfrm>
          <a:prstGeom prst="rect">
            <a:avLst/>
          </a:prstGeom>
          <a:noFill/>
          <a:ln w="9525">
            <a:noFill/>
            <a:miter lim="800000"/>
            <a:headEnd/>
            <a:tailEnd/>
          </a:ln>
        </p:spPr>
        <p:txBody>
          <a:bodyPr>
            <a:prstTxWarp prst="textNoShape">
              <a:avLst/>
            </a:prstTxWarp>
            <a:spAutoFit/>
          </a:bodyPr>
          <a:lstStyle/>
          <a:p>
            <a:pPr algn="ctr"/>
            <a:r>
              <a:rPr lang="en-US" sz="2400" u="sng"/>
              <a:t>Warning: Sparsity works better in small windows</a:t>
            </a:r>
          </a:p>
          <a:p>
            <a:pPr algn="ctr"/>
            <a:r>
              <a:rPr lang="en-US" sz="2400"/>
              <a:t>(similar problem in MED-Deconv, Sparse decon, etc)</a:t>
            </a:r>
          </a:p>
        </p:txBody>
      </p:sp>
      <p:sp>
        <p:nvSpPr>
          <p:cNvPr id="92164" name="Slide Number Placeholder 6"/>
          <p:cNvSpPr>
            <a:spLocks noGrp="1"/>
          </p:cNvSpPr>
          <p:nvPr>
            <p:ph type="sldNum" sz="quarter" idx="11"/>
          </p:nvPr>
        </p:nvSpPr>
        <p:spPr>
          <a:noFill/>
        </p:spPr>
        <p:txBody>
          <a:bodyPr/>
          <a:lstStyle/>
          <a:p>
            <a:fld id="{AF470970-2894-354A-B64F-E4D8E007E0B1}" type="slidenum">
              <a:rPr lang="en-US" smtClean="0"/>
              <a:pPr/>
              <a:t>33</a:t>
            </a:fld>
            <a:endParaRPr lang="en-US" b="0">
              <a:solidFill>
                <a:schemeClr val="tx1"/>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win1.pdf"/>
          <p:cNvPicPr>
            <a:picLocks noChangeAspect="1"/>
          </p:cNvPicPr>
          <p:nvPr/>
        </p:nvPicPr>
        <p:blipFill>
          <a:blip r:embed="rId2"/>
          <a:srcRect/>
          <a:stretch>
            <a:fillRect/>
          </a:stretch>
        </p:blipFill>
        <p:spPr bwMode="auto">
          <a:xfrm>
            <a:off x="101600" y="0"/>
            <a:ext cx="8940800" cy="6858000"/>
          </a:xfrm>
          <a:prstGeom prst="rect">
            <a:avLst/>
          </a:prstGeom>
          <a:noFill/>
          <a:ln w="9525">
            <a:noFill/>
            <a:miter lim="800000"/>
            <a:headEnd/>
            <a:tailEnd/>
          </a:ln>
        </p:spPr>
      </p:pic>
      <p:sp>
        <p:nvSpPr>
          <p:cNvPr id="93187" name="TextBox 3"/>
          <p:cNvSpPr txBox="1">
            <a:spLocks noChangeArrowheads="1"/>
          </p:cNvSpPr>
          <p:nvPr/>
        </p:nvSpPr>
        <p:spPr bwMode="auto">
          <a:xfrm>
            <a:off x="914400" y="5772150"/>
            <a:ext cx="4114800" cy="400050"/>
          </a:xfrm>
          <a:prstGeom prst="rect">
            <a:avLst/>
          </a:prstGeom>
          <a:noFill/>
          <a:ln w="9525">
            <a:noFill/>
            <a:miter lim="800000"/>
            <a:headEnd/>
            <a:tailEnd/>
          </a:ln>
        </p:spPr>
        <p:txBody>
          <a:bodyPr>
            <a:prstTxWarp prst="textNoShape">
              <a:avLst/>
            </a:prstTxWarp>
            <a:spAutoFit/>
          </a:bodyPr>
          <a:lstStyle/>
          <a:p>
            <a:r>
              <a:rPr lang="en-US"/>
              <a:t>Single window HR  Radon Transform</a:t>
            </a:r>
          </a:p>
        </p:txBody>
      </p:sp>
      <p:sp>
        <p:nvSpPr>
          <p:cNvPr id="93188" name="Slide Number Placeholder 6"/>
          <p:cNvSpPr>
            <a:spLocks noGrp="1"/>
          </p:cNvSpPr>
          <p:nvPr>
            <p:ph type="sldNum" sz="quarter" idx="11"/>
          </p:nvPr>
        </p:nvSpPr>
        <p:spPr>
          <a:noFill/>
        </p:spPr>
        <p:txBody>
          <a:bodyPr/>
          <a:lstStyle/>
          <a:p>
            <a:fld id="{70B70146-570D-8643-929E-51D9C66813C3}" type="slidenum">
              <a:rPr lang="en-US" smtClean="0"/>
              <a:pPr/>
              <a:t>34</a:t>
            </a:fld>
            <a:endParaRPr lang="en-US" b="0">
              <a:solidFill>
                <a:schemeClr val="tx1"/>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win3.pdf"/>
          <p:cNvPicPr>
            <a:picLocks noChangeAspect="1"/>
          </p:cNvPicPr>
          <p:nvPr/>
        </p:nvPicPr>
        <p:blipFill>
          <a:blip r:embed="rId2"/>
          <a:srcRect/>
          <a:stretch>
            <a:fillRect/>
          </a:stretch>
        </p:blipFill>
        <p:spPr bwMode="auto">
          <a:xfrm>
            <a:off x="101600" y="0"/>
            <a:ext cx="8940800" cy="6858000"/>
          </a:xfrm>
          <a:prstGeom prst="rect">
            <a:avLst/>
          </a:prstGeom>
          <a:noFill/>
          <a:ln w="9525">
            <a:noFill/>
            <a:miter lim="800000"/>
            <a:headEnd/>
            <a:tailEnd/>
          </a:ln>
        </p:spPr>
      </p:pic>
      <p:sp>
        <p:nvSpPr>
          <p:cNvPr id="94211" name="TextBox 3"/>
          <p:cNvSpPr txBox="1">
            <a:spLocks noChangeArrowheads="1"/>
          </p:cNvSpPr>
          <p:nvPr/>
        </p:nvSpPr>
        <p:spPr bwMode="auto">
          <a:xfrm>
            <a:off x="914400" y="5772150"/>
            <a:ext cx="4114800" cy="369888"/>
          </a:xfrm>
          <a:prstGeom prst="rect">
            <a:avLst/>
          </a:prstGeom>
          <a:noFill/>
          <a:ln w="9525">
            <a:noFill/>
            <a:miter lim="800000"/>
            <a:headEnd/>
            <a:tailEnd/>
          </a:ln>
        </p:spPr>
        <p:txBody>
          <a:bodyPr>
            <a:prstTxWarp prst="textNoShape">
              <a:avLst/>
            </a:prstTxWarp>
            <a:spAutoFit/>
          </a:bodyPr>
          <a:lstStyle/>
          <a:p>
            <a:r>
              <a:rPr lang="en-US" dirty="0"/>
              <a:t>Small window HR  Radon Transform</a:t>
            </a:r>
          </a:p>
        </p:txBody>
      </p:sp>
      <p:cxnSp>
        <p:nvCxnSpPr>
          <p:cNvPr id="94212" name="Straight Arrow Connector 5"/>
          <p:cNvCxnSpPr>
            <a:cxnSpLocks noChangeShapeType="1"/>
          </p:cNvCxnSpPr>
          <p:nvPr/>
        </p:nvCxnSpPr>
        <p:spPr bwMode="auto">
          <a:xfrm rot="5400000">
            <a:off x="39688" y="1333500"/>
            <a:ext cx="684212" cy="1588"/>
          </a:xfrm>
          <a:prstGeom prst="straightConnector1">
            <a:avLst/>
          </a:prstGeom>
          <a:noFill/>
          <a:ln w="38100">
            <a:solidFill>
              <a:srgbClr val="004080"/>
            </a:solidFill>
            <a:round/>
            <a:headEnd type="arrow" w="med" len="med"/>
            <a:tailEnd type="arrow" w="med" len="med"/>
          </a:ln>
        </p:spPr>
      </p:cxnSp>
      <p:cxnSp>
        <p:nvCxnSpPr>
          <p:cNvPr id="94213" name="Straight Arrow Connector 7"/>
          <p:cNvCxnSpPr>
            <a:cxnSpLocks noChangeShapeType="1"/>
          </p:cNvCxnSpPr>
          <p:nvPr/>
        </p:nvCxnSpPr>
        <p:spPr bwMode="auto">
          <a:xfrm rot="5400000">
            <a:off x="-114300" y="1636713"/>
            <a:ext cx="684213" cy="1587"/>
          </a:xfrm>
          <a:prstGeom prst="straightConnector1">
            <a:avLst/>
          </a:prstGeom>
          <a:noFill/>
          <a:ln w="38100">
            <a:solidFill>
              <a:srgbClr val="004080"/>
            </a:solidFill>
            <a:round/>
            <a:headEnd type="arrow" w="med" len="med"/>
            <a:tailEnd type="arrow" w="med" len="med"/>
          </a:ln>
        </p:spPr>
      </p:cxnSp>
      <p:sp>
        <p:nvSpPr>
          <p:cNvPr id="94214" name="Slide Number Placeholder 8"/>
          <p:cNvSpPr>
            <a:spLocks noGrp="1"/>
          </p:cNvSpPr>
          <p:nvPr>
            <p:ph type="sldNum" sz="quarter" idx="11"/>
          </p:nvPr>
        </p:nvSpPr>
        <p:spPr>
          <a:noFill/>
        </p:spPr>
        <p:txBody>
          <a:bodyPr/>
          <a:lstStyle/>
          <a:p>
            <a:fld id="{BE7C031F-B6A3-A841-8B47-E5641DB099AD}" type="slidenum">
              <a:rPr lang="en-US" smtClean="0"/>
              <a:pPr/>
              <a:t>35</a:t>
            </a:fld>
            <a:endParaRPr lang="en-US" b="0">
              <a:solidFill>
                <a:schemeClr val="tx1"/>
              </a:solidFill>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62" name="Object 2"/>
          <p:cNvGraphicFramePr>
            <a:graphicFrameLocks noChangeAspect="1"/>
          </p:cNvGraphicFramePr>
          <p:nvPr/>
        </p:nvGraphicFramePr>
        <p:xfrm>
          <a:off x="4484688" y="3238500"/>
          <a:ext cx="176212" cy="381000"/>
        </p:xfrm>
        <a:graphic>
          <a:graphicData uri="http://schemas.openxmlformats.org/presentationml/2006/ole">
            <mc:AlternateContent xmlns:mc="http://schemas.openxmlformats.org/markup-compatibility/2006">
              <mc:Choice xmlns:v="urn:schemas-microsoft-com:vml" Requires="v">
                <p:oleObj name="Equation" r:id="rId3" imgW="177800" imgH="381000" progId="Equation.3">
                  <p:embed/>
                </p:oleObj>
              </mc:Choice>
              <mc:Fallback>
                <p:oleObj name="Equation" r:id="rId3" imgW="177800" imgH="381000" progId="Equation.3">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4688" y="3238500"/>
                        <a:ext cx="176212" cy="3810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117764" name="Text Box 4"/>
          <p:cNvSpPr txBox="1">
            <a:spLocks noChangeArrowheads="1"/>
          </p:cNvSpPr>
          <p:nvPr/>
        </p:nvSpPr>
        <p:spPr bwMode="auto">
          <a:xfrm>
            <a:off x="455613" y="5905500"/>
            <a:ext cx="3201987" cy="320675"/>
          </a:xfrm>
          <a:prstGeom prst="rect">
            <a:avLst/>
          </a:prstGeom>
          <a:noFill/>
          <a:ln w="9525">
            <a:noFill/>
            <a:miter lim="800000"/>
            <a:headEnd/>
            <a:tailEnd/>
          </a:ln>
        </p:spPr>
        <p:txBody>
          <a:bodyPr wrap="none" lIns="91430" tIns="45715" rIns="91430" bIns="45715">
            <a:prstTxWarp prst="textNoShape">
              <a:avLst/>
            </a:prstTxWarp>
            <a:spAutoFit/>
          </a:bodyPr>
          <a:lstStyle/>
          <a:p>
            <a:pPr>
              <a:spcBef>
                <a:spcPct val="0"/>
              </a:spcBef>
            </a:pPr>
            <a:r>
              <a:rPr lang="en-US" sz="1500"/>
              <a:t>Trad, Sacchi and Ulrych, 2001, JSE</a:t>
            </a:r>
            <a:endParaRPr lang="en-US"/>
          </a:p>
        </p:txBody>
      </p:sp>
      <p:sp>
        <p:nvSpPr>
          <p:cNvPr id="117765" name="Text Box 5"/>
          <p:cNvSpPr txBox="1">
            <a:spLocks noChangeArrowheads="1"/>
          </p:cNvSpPr>
          <p:nvPr/>
        </p:nvSpPr>
        <p:spPr bwMode="auto">
          <a:xfrm>
            <a:off x="622300" y="276225"/>
            <a:ext cx="7881938" cy="1468751"/>
          </a:xfrm>
          <a:prstGeom prst="rect">
            <a:avLst/>
          </a:prstGeom>
          <a:noFill/>
          <a:ln w="12700">
            <a:noFill/>
            <a:miter lim="800000"/>
            <a:headEnd type="none" w="sm" len="sm"/>
            <a:tailEnd type="none" w="sm" len="sm"/>
          </a:ln>
        </p:spPr>
        <p:txBody>
          <a:bodyPr lIns="82945" tIns="41473" rIns="82945" bIns="41473">
            <a:prstTxWarp prst="textNoShape">
              <a:avLst/>
            </a:prstTxWarp>
            <a:spAutoFit/>
          </a:bodyPr>
          <a:lstStyle/>
          <a:p>
            <a:pPr defTabSz="828675"/>
            <a:r>
              <a:rPr lang="en-US" sz="3600" i="1" dirty="0"/>
              <a:t>Hybrid Radon Transform</a:t>
            </a:r>
          </a:p>
          <a:p>
            <a:pPr defTabSz="828675"/>
            <a:r>
              <a:rPr lang="en-US" sz="3600" i="1" dirty="0"/>
              <a:t>Like a  dictionary of </a:t>
            </a:r>
            <a:r>
              <a:rPr lang="en-US" sz="3600" i="1" dirty="0" err="1"/>
              <a:t>Radons</a:t>
            </a:r>
            <a:endParaRPr lang="en-US" sz="3600" i="1" dirty="0"/>
          </a:p>
        </p:txBody>
      </p:sp>
      <p:graphicFrame>
        <p:nvGraphicFramePr>
          <p:cNvPr id="117763" name="Object 3"/>
          <p:cNvGraphicFramePr>
            <a:graphicFrameLocks noChangeAspect="1"/>
          </p:cNvGraphicFramePr>
          <p:nvPr/>
        </p:nvGraphicFramePr>
        <p:xfrm>
          <a:off x="2667000" y="2057400"/>
          <a:ext cx="4800600" cy="2308225"/>
        </p:xfrm>
        <a:graphic>
          <a:graphicData uri="http://schemas.openxmlformats.org/presentationml/2006/ole">
            <mc:AlternateContent xmlns:mc="http://schemas.openxmlformats.org/markup-compatibility/2006">
              <mc:Choice xmlns:v="urn:schemas-microsoft-com:vml" Requires="v">
                <p:oleObj name="Equation" r:id="rId5" imgW="1320800" imgH="635000" progId="Equation.3">
                  <p:embed/>
                </p:oleObj>
              </mc:Choice>
              <mc:Fallback>
                <p:oleObj name="Equation" r:id="rId5" imgW="1320800" imgH="63500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2057400"/>
                        <a:ext cx="4800600" cy="2308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117766" name="Slide Number Placeholder 8"/>
          <p:cNvSpPr>
            <a:spLocks noGrp="1"/>
          </p:cNvSpPr>
          <p:nvPr>
            <p:ph type="sldNum" sz="quarter" idx="11"/>
          </p:nvPr>
        </p:nvSpPr>
        <p:spPr>
          <a:noFill/>
        </p:spPr>
        <p:txBody>
          <a:bodyPr/>
          <a:lstStyle/>
          <a:p>
            <a:fld id="{68A6BEBE-0D97-6443-A8C8-86D2DC9F56FB}" type="slidenum">
              <a:rPr lang="en-US" smtClean="0"/>
              <a:pPr/>
              <a:t>36</a:t>
            </a:fld>
            <a:endParaRPr lang="en-US" b="0">
              <a:solidFill>
                <a:schemeClr val="tx1"/>
              </a:solidFil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2"/>
          <p:cNvPicPr>
            <a:picLocks noChangeAspect="1" noChangeArrowheads="1"/>
          </p:cNvPicPr>
          <p:nvPr/>
        </p:nvPicPr>
        <p:blipFill>
          <a:blip r:embed="rId3"/>
          <a:srcRect/>
          <a:stretch>
            <a:fillRect/>
          </a:stretch>
        </p:blipFill>
        <p:spPr bwMode="auto">
          <a:xfrm>
            <a:off x="3052763" y="980728"/>
            <a:ext cx="3170237" cy="4032250"/>
          </a:xfrm>
          <a:prstGeom prst="rect">
            <a:avLst/>
          </a:prstGeom>
          <a:noFill/>
          <a:ln w="9525">
            <a:noFill/>
            <a:miter lim="800000"/>
            <a:headEnd/>
            <a:tailEnd/>
          </a:ln>
        </p:spPr>
      </p:pic>
      <p:pic>
        <p:nvPicPr>
          <p:cNvPr id="119811" name="Picture 3"/>
          <p:cNvPicPr>
            <a:picLocks noChangeAspect="1" noChangeArrowheads="1"/>
          </p:cNvPicPr>
          <p:nvPr/>
        </p:nvPicPr>
        <p:blipFill>
          <a:blip r:embed="rId4"/>
          <a:srcRect/>
          <a:stretch>
            <a:fillRect/>
          </a:stretch>
        </p:blipFill>
        <p:spPr bwMode="auto">
          <a:xfrm>
            <a:off x="5946775" y="1036638"/>
            <a:ext cx="3170238" cy="4032250"/>
          </a:xfrm>
          <a:prstGeom prst="rect">
            <a:avLst/>
          </a:prstGeom>
          <a:noFill/>
          <a:ln w="9525">
            <a:noFill/>
            <a:miter lim="800000"/>
            <a:headEnd/>
            <a:tailEnd/>
          </a:ln>
        </p:spPr>
      </p:pic>
      <p:pic>
        <p:nvPicPr>
          <p:cNvPr id="119812" name="Picture 4"/>
          <p:cNvPicPr>
            <a:picLocks noChangeAspect="1" noChangeArrowheads="1"/>
          </p:cNvPicPr>
          <p:nvPr/>
        </p:nvPicPr>
        <p:blipFill>
          <a:blip r:embed="rId4"/>
          <a:srcRect/>
          <a:stretch>
            <a:fillRect/>
          </a:stretch>
        </p:blipFill>
        <p:spPr bwMode="auto">
          <a:xfrm>
            <a:off x="138113" y="1036638"/>
            <a:ext cx="3170237" cy="4032250"/>
          </a:xfrm>
          <a:prstGeom prst="rect">
            <a:avLst/>
          </a:prstGeom>
          <a:noFill/>
          <a:ln w="19050">
            <a:noFill/>
            <a:prstDash val="lgDash"/>
            <a:miter lim="800000"/>
            <a:headEnd/>
            <a:tailEnd/>
          </a:ln>
        </p:spPr>
      </p:pic>
      <p:sp>
        <p:nvSpPr>
          <p:cNvPr id="119813" name="Line 5"/>
          <p:cNvSpPr>
            <a:spLocks noChangeShapeType="1"/>
          </p:cNvSpPr>
          <p:nvPr/>
        </p:nvSpPr>
        <p:spPr bwMode="auto">
          <a:xfrm>
            <a:off x="1797050" y="1312863"/>
            <a:ext cx="0" cy="3592512"/>
          </a:xfrm>
          <a:prstGeom prst="line">
            <a:avLst/>
          </a:prstGeom>
          <a:noFill/>
          <a:ln w="28575">
            <a:solidFill>
              <a:srgbClr val="003366"/>
            </a:solidFill>
            <a:prstDash val="lgDash"/>
            <a:round/>
            <a:headEnd type="none" w="sm" len="sm"/>
            <a:tailEnd type="none" w="sm" len="sm"/>
          </a:ln>
        </p:spPr>
        <p:txBody>
          <a:bodyPr wrap="none" anchor="ctr">
            <a:prstTxWarp prst="textNoShape">
              <a:avLst/>
            </a:prstTxWarp>
          </a:bodyPr>
          <a:lstStyle/>
          <a:p>
            <a:endParaRPr lang="en-US"/>
          </a:p>
        </p:txBody>
      </p:sp>
      <p:sp>
        <p:nvSpPr>
          <p:cNvPr id="119814" name="Line 6"/>
          <p:cNvSpPr>
            <a:spLocks noChangeShapeType="1"/>
          </p:cNvSpPr>
          <p:nvPr/>
        </p:nvSpPr>
        <p:spPr bwMode="auto">
          <a:xfrm>
            <a:off x="692150" y="4837113"/>
            <a:ext cx="552450" cy="0"/>
          </a:xfrm>
          <a:prstGeom prst="line">
            <a:avLst/>
          </a:prstGeom>
          <a:noFill/>
          <a:ln w="28575">
            <a:solidFill>
              <a:srgbClr val="000060"/>
            </a:solidFill>
            <a:round/>
            <a:headEnd type="none" w="sm" len="sm"/>
            <a:tailEnd type="arrow" w="sm" len="sm"/>
          </a:ln>
        </p:spPr>
        <p:txBody>
          <a:bodyPr wrap="none" anchor="ctr">
            <a:prstTxWarp prst="textNoShape">
              <a:avLst/>
            </a:prstTxWarp>
          </a:bodyPr>
          <a:lstStyle/>
          <a:p>
            <a:endParaRPr lang="en-US"/>
          </a:p>
        </p:txBody>
      </p:sp>
      <p:sp>
        <p:nvSpPr>
          <p:cNvPr id="119815" name="Text Box 7"/>
          <p:cNvSpPr txBox="1">
            <a:spLocks noChangeArrowheads="1"/>
          </p:cNvSpPr>
          <p:nvPr/>
        </p:nvSpPr>
        <p:spPr bwMode="auto">
          <a:xfrm>
            <a:off x="830263" y="4435475"/>
            <a:ext cx="414337" cy="463550"/>
          </a:xfrm>
          <a:prstGeom prst="rect">
            <a:avLst/>
          </a:prstGeom>
          <a:noFill/>
          <a:ln w="12700">
            <a:noFill/>
            <a:miter lim="800000"/>
            <a:headEnd type="none" w="sm" len="sm"/>
            <a:tailEnd type="none" w="sm" len="sm"/>
          </a:ln>
        </p:spPr>
        <p:txBody>
          <a:bodyPr lIns="82936" tIns="41469" rIns="82936" bIns="41469">
            <a:prstTxWarp prst="textNoShape">
              <a:avLst/>
            </a:prstTxWarp>
            <a:spAutoFit/>
          </a:bodyPr>
          <a:lstStyle/>
          <a:p>
            <a:pPr defTabSz="828675"/>
            <a:r>
              <a:rPr lang="en-US" sz="2500" i="1">
                <a:solidFill>
                  <a:srgbClr val="000060"/>
                </a:solidFill>
              </a:rPr>
              <a:t>v</a:t>
            </a:r>
            <a:endParaRPr lang="en-US" sz="2500" i="1"/>
          </a:p>
        </p:txBody>
      </p:sp>
      <p:sp>
        <p:nvSpPr>
          <p:cNvPr id="119816" name="Text Box 8"/>
          <p:cNvSpPr txBox="1">
            <a:spLocks noChangeArrowheads="1"/>
          </p:cNvSpPr>
          <p:nvPr/>
        </p:nvSpPr>
        <p:spPr bwMode="auto">
          <a:xfrm>
            <a:off x="6569075" y="4435475"/>
            <a:ext cx="414338" cy="463550"/>
          </a:xfrm>
          <a:prstGeom prst="rect">
            <a:avLst/>
          </a:prstGeom>
          <a:noFill/>
          <a:ln w="12700">
            <a:noFill/>
            <a:miter lim="800000"/>
            <a:headEnd type="none" w="sm" len="sm"/>
            <a:tailEnd type="none" w="sm" len="sm"/>
          </a:ln>
        </p:spPr>
        <p:txBody>
          <a:bodyPr lIns="82936" tIns="41469" rIns="82936" bIns="41469">
            <a:prstTxWarp prst="textNoShape">
              <a:avLst/>
            </a:prstTxWarp>
            <a:spAutoFit/>
          </a:bodyPr>
          <a:lstStyle/>
          <a:p>
            <a:pPr defTabSz="828675"/>
            <a:r>
              <a:rPr lang="en-US" sz="2500" i="1">
                <a:solidFill>
                  <a:srgbClr val="000060"/>
                </a:solidFill>
              </a:rPr>
              <a:t>v</a:t>
            </a:r>
            <a:endParaRPr lang="en-US" sz="2500" i="1"/>
          </a:p>
        </p:txBody>
      </p:sp>
      <p:sp>
        <p:nvSpPr>
          <p:cNvPr id="119817" name="Line 9"/>
          <p:cNvSpPr>
            <a:spLocks noChangeShapeType="1"/>
          </p:cNvSpPr>
          <p:nvPr/>
        </p:nvSpPr>
        <p:spPr bwMode="auto">
          <a:xfrm>
            <a:off x="6499225" y="4837113"/>
            <a:ext cx="552450" cy="0"/>
          </a:xfrm>
          <a:prstGeom prst="line">
            <a:avLst/>
          </a:prstGeom>
          <a:noFill/>
          <a:ln w="28575">
            <a:solidFill>
              <a:srgbClr val="000060"/>
            </a:solidFill>
            <a:round/>
            <a:headEnd type="none" w="sm" len="sm"/>
            <a:tailEnd type="arrow" w="sm" len="sm"/>
          </a:ln>
        </p:spPr>
        <p:txBody>
          <a:bodyPr wrap="none" anchor="ctr">
            <a:prstTxWarp prst="textNoShape">
              <a:avLst/>
            </a:prstTxWarp>
          </a:bodyPr>
          <a:lstStyle/>
          <a:p>
            <a:endParaRPr lang="en-US"/>
          </a:p>
        </p:txBody>
      </p:sp>
      <p:sp>
        <p:nvSpPr>
          <p:cNvPr id="119818" name="Line 10"/>
          <p:cNvSpPr>
            <a:spLocks noChangeShapeType="1"/>
          </p:cNvSpPr>
          <p:nvPr/>
        </p:nvSpPr>
        <p:spPr bwMode="auto">
          <a:xfrm>
            <a:off x="7605713" y="1312863"/>
            <a:ext cx="0" cy="3592512"/>
          </a:xfrm>
          <a:prstGeom prst="line">
            <a:avLst/>
          </a:prstGeom>
          <a:noFill/>
          <a:ln w="28575">
            <a:solidFill>
              <a:srgbClr val="003366"/>
            </a:solidFill>
            <a:prstDash val="lgDash"/>
            <a:round/>
            <a:headEnd type="none" w="sm" len="sm"/>
            <a:tailEnd type="none" w="sm" len="sm"/>
          </a:ln>
        </p:spPr>
        <p:txBody>
          <a:bodyPr wrap="none" anchor="ctr">
            <a:prstTxWarp prst="textNoShape">
              <a:avLst/>
            </a:prstTxWarp>
          </a:bodyPr>
          <a:lstStyle/>
          <a:p>
            <a:endParaRPr lang="en-US"/>
          </a:p>
        </p:txBody>
      </p:sp>
      <p:sp>
        <p:nvSpPr>
          <p:cNvPr id="119819" name="Line 11"/>
          <p:cNvSpPr>
            <a:spLocks noChangeShapeType="1"/>
          </p:cNvSpPr>
          <p:nvPr/>
        </p:nvSpPr>
        <p:spPr bwMode="auto">
          <a:xfrm>
            <a:off x="1866900" y="4837113"/>
            <a:ext cx="552450" cy="0"/>
          </a:xfrm>
          <a:prstGeom prst="line">
            <a:avLst/>
          </a:prstGeom>
          <a:noFill/>
          <a:ln w="28575">
            <a:solidFill>
              <a:srgbClr val="000060"/>
            </a:solidFill>
            <a:round/>
            <a:headEnd type="none" w="sm" len="sm"/>
            <a:tailEnd type="arrow" w="sm" len="sm"/>
          </a:ln>
        </p:spPr>
        <p:txBody>
          <a:bodyPr wrap="none" anchor="ctr">
            <a:prstTxWarp prst="textNoShape">
              <a:avLst/>
            </a:prstTxWarp>
          </a:bodyPr>
          <a:lstStyle/>
          <a:p>
            <a:endParaRPr lang="en-US"/>
          </a:p>
        </p:txBody>
      </p:sp>
      <p:sp>
        <p:nvSpPr>
          <p:cNvPr id="119820" name="Line 12"/>
          <p:cNvSpPr>
            <a:spLocks noChangeShapeType="1"/>
          </p:cNvSpPr>
          <p:nvPr/>
        </p:nvSpPr>
        <p:spPr bwMode="auto">
          <a:xfrm>
            <a:off x="7743825" y="4837113"/>
            <a:ext cx="552450" cy="0"/>
          </a:xfrm>
          <a:prstGeom prst="line">
            <a:avLst/>
          </a:prstGeom>
          <a:noFill/>
          <a:ln w="28575">
            <a:solidFill>
              <a:srgbClr val="000060"/>
            </a:solidFill>
            <a:round/>
            <a:headEnd type="none" w="sm" len="sm"/>
            <a:tailEnd type="arrow" w="sm" len="sm"/>
          </a:ln>
        </p:spPr>
        <p:txBody>
          <a:bodyPr wrap="none" anchor="ctr">
            <a:prstTxWarp prst="textNoShape">
              <a:avLst/>
            </a:prstTxWarp>
          </a:bodyPr>
          <a:lstStyle/>
          <a:p>
            <a:endParaRPr lang="en-US"/>
          </a:p>
        </p:txBody>
      </p:sp>
      <p:sp>
        <p:nvSpPr>
          <p:cNvPr id="119821" name="Text Box 13"/>
          <p:cNvSpPr txBox="1">
            <a:spLocks noChangeArrowheads="1"/>
          </p:cNvSpPr>
          <p:nvPr/>
        </p:nvSpPr>
        <p:spPr bwMode="auto">
          <a:xfrm>
            <a:off x="1936750" y="4422775"/>
            <a:ext cx="414338" cy="463550"/>
          </a:xfrm>
          <a:prstGeom prst="rect">
            <a:avLst/>
          </a:prstGeom>
          <a:noFill/>
          <a:ln w="12700">
            <a:noFill/>
            <a:miter lim="800000"/>
            <a:headEnd type="none" w="sm" len="sm"/>
            <a:tailEnd type="none" w="sm" len="sm"/>
          </a:ln>
        </p:spPr>
        <p:txBody>
          <a:bodyPr lIns="82936" tIns="41469" rIns="82936" bIns="41469">
            <a:prstTxWarp prst="textNoShape">
              <a:avLst/>
            </a:prstTxWarp>
            <a:spAutoFit/>
          </a:bodyPr>
          <a:lstStyle/>
          <a:p>
            <a:pPr defTabSz="828675"/>
            <a:r>
              <a:rPr lang="en-US" sz="2500" i="1">
                <a:solidFill>
                  <a:srgbClr val="000060"/>
                </a:solidFill>
              </a:rPr>
              <a:t>p</a:t>
            </a:r>
            <a:endParaRPr lang="en-US" sz="2500" i="1"/>
          </a:p>
        </p:txBody>
      </p:sp>
      <p:sp>
        <p:nvSpPr>
          <p:cNvPr id="119822" name="Text Box 14"/>
          <p:cNvSpPr txBox="1">
            <a:spLocks noChangeArrowheads="1"/>
          </p:cNvSpPr>
          <p:nvPr/>
        </p:nvSpPr>
        <p:spPr bwMode="auto">
          <a:xfrm>
            <a:off x="7743825" y="4435475"/>
            <a:ext cx="414338" cy="463550"/>
          </a:xfrm>
          <a:prstGeom prst="rect">
            <a:avLst/>
          </a:prstGeom>
          <a:noFill/>
          <a:ln w="12700">
            <a:noFill/>
            <a:miter lim="800000"/>
            <a:headEnd type="none" w="sm" len="sm"/>
            <a:tailEnd type="none" w="sm" len="sm"/>
          </a:ln>
        </p:spPr>
        <p:txBody>
          <a:bodyPr lIns="82936" tIns="41469" rIns="82936" bIns="41469">
            <a:prstTxWarp prst="textNoShape">
              <a:avLst/>
            </a:prstTxWarp>
            <a:spAutoFit/>
          </a:bodyPr>
          <a:lstStyle/>
          <a:p>
            <a:pPr defTabSz="828675"/>
            <a:r>
              <a:rPr lang="en-US" sz="2500" i="1">
                <a:solidFill>
                  <a:srgbClr val="000060"/>
                </a:solidFill>
              </a:rPr>
              <a:t>p</a:t>
            </a:r>
            <a:endParaRPr lang="en-US" sz="2500" i="1"/>
          </a:p>
        </p:txBody>
      </p:sp>
      <p:sp>
        <p:nvSpPr>
          <p:cNvPr id="119823" name="Text Box 15"/>
          <p:cNvSpPr txBox="1">
            <a:spLocks noChangeArrowheads="1"/>
          </p:cNvSpPr>
          <p:nvPr/>
        </p:nvSpPr>
        <p:spPr bwMode="auto">
          <a:xfrm>
            <a:off x="1036638" y="5251450"/>
            <a:ext cx="622300" cy="463550"/>
          </a:xfrm>
          <a:prstGeom prst="rect">
            <a:avLst/>
          </a:prstGeom>
          <a:noFill/>
          <a:ln w="12700">
            <a:noFill/>
            <a:miter lim="800000"/>
            <a:headEnd type="none" w="sm" len="sm"/>
            <a:tailEnd type="none" w="sm" len="sm"/>
          </a:ln>
        </p:spPr>
        <p:txBody>
          <a:bodyPr lIns="82936" tIns="41469" rIns="82936" bIns="41469">
            <a:prstTxWarp prst="textNoShape">
              <a:avLst/>
            </a:prstTxWarp>
            <a:spAutoFit/>
          </a:bodyPr>
          <a:lstStyle/>
          <a:p>
            <a:pPr defTabSz="828675"/>
            <a:r>
              <a:rPr lang="en-US" sz="2500" i="1"/>
              <a:t>m</a:t>
            </a:r>
          </a:p>
        </p:txBody>
      </p:sp>
      <p:sp>
        <p:nvSpPr>
          <p:cNvPr id="119824" name="Text Box 16"/>
          <p:cNvSpPr txBox="1">
            <a:spLocks noChangeArrowheads="1"/>
          </p:cNvSpPr>
          <p:nvPr/>
        </p:nvSpPr>
        <p:spPr bwMode="auto">
          <a:xfrm>
            <a:off x="4148138" y="5251450"/>
            <a:ext cx="622300" cy="463550"/>
          </a:xfrm>
          <a:prstGeom prst="rect">
            <a:avLst/>
          </a:prstGeom>
          <a:noFill/>
          <a:ln w="12700">
            <a:noFill/>
            <a:miter lim="800000"/>
            <a:headEnd type="none" w="sm" len="sm"/>
            <a:tailEnd type="none" w="sm" len="sm"/>
          </a:ln>
        </p:spPr>
        <p:txBody>
          <a:bodyPr lIns="82936" tIns="41469" rIns="82936" bIns="41469">
            <a:prstTxWarp prst="textNoShape">
              <a:avLst/>
            </a:prstTxWarp>
            <a:spAutoFit/>
          </a:bodyPr>
          <a:lstStyle/>
          <a:p>
            <a:pPr defTabSz="828675"/>
            <a:r>
              <a:rPr lang="en-US" sz="2500" i="1"/>
              <a:t>d</a:t>
            </a:r>
          </a:p>
        </p:txBody>
      </p:sp>
      <p:sp>
        <p:nvSpPr>
          <p:cNvPr id="119825" name="Text Box 17"/>
          <p:cNvSpPr txBox="1">
            <a:spLocks noChangeArrowheads="1"/>
          </p:cNvSpPr>
          <p:nvPr/>
        </p:nvSpPr>
        <p:spPr bwMode="auto">
          <a:xfrm>
            <a:off x="6361113" y="5251450"/>
            <a:ext cx="2782887" cy="768350"/>
          </a:xfrm>
          <a:prstGeom prst="rect">
            <a:avLst/>
          </a:prstGeom>
          <a:noFill/>
          <a:ln w="12700">
            <a:noFill/>
            <a:miter lim="800000"/>
            <a:headEnd type="none" w="sm" len="sm"/>
            <a:tailEnd type="none" w="sm" len="sm"/>
          </a:ln>
        </p:spPr>
        <p:txBody>
          <a:bodyPr lIns="82936" tIns="41469" rIns="82936" bIns="41469">
            <a:prstTxWarp prst="textNoShape">
              <a:avLst/>
            </a:prstTxWarp>
            <a:spAutoFit/>
          </a:bodyPr>
          <a:lstStyle/>
          <a:p>
            <a:pPr defTabSz="828675"/>
            <a:r>
              <a:rPr lang="en-US" sz="2500" i="1"/>
              <a:t>Inverted m</a:t>
            </a:r>
          </a:p>
          <a:p>
            <a:pPr defTabSz="828675">
              <a:lnSpc>
                <a:spcPct val="30000"/>
              </a:lnSpc>
            </a:pPr>
            <a:r>
              <a:rPr lang="en-US" sz="2500" i="1"/>
              <a:t>Sparse Inversion</a:t>
            </a:r>
          </a:p>
        </p:txBody>
      </p:sp>
      <p:sp>
        <p:nvSpPr>
          <p:cNvPr id="119826" name="Text Box 18"/>
          <p:cNvSpPr txBox="1">
            <a:spLocks noChangeArrowheads="1"/>
          </p:cNvSpPr>
          <p:nvPr/>
        </p:nvSpPr>
        <p:spPr bwMode="auto">
          <a:xfrm>
            <a:off x="622300" y="276225"/>
            <a:ext cx="7881938" cy="631825"/>
          </a:xfrm>
          <a:prstGeom prst="rect">
            <a:avLst/>
          </a:prstGeom>
          <a:noFill/>
          <a:ln w="12700">
            <a:noFill/>
            <a:miter lim="800000"/>
            <a:headEnd type="none" w="sm" len="sm"/>
            <a:tailEnd type="none" w="sm" len="sm"/>
          </a:ln>
        </p:spPr>
        <p:txBody>
          <a:bodyPr lIns="82945" tIns="41473" rIns="82945" bIns="41473">
            <a:prstTxWarp prst="textNoShape">
              <a:avLst/>
            </a:prstTxWarp>
            <a:spAutoFit/>
          </a:bodyPr>
          <a:lstStyle/>
          <a:p>
            <a:pPr defTabSz="828675"/>
            <a:r>
              <a:rPr lang="en-US" sz="3600"/>
              <a:t>Hybrid Radon Transform</a:t>
            </a:r>
            <a:endParaRPr lang="en-US" sz="3600" i="1"/>
          </a:p>
        </p:txBody>
      </p:sp>
      <p:sp>
        <p:nvSpPr>
          <p:cNvPr id="119827" name="Slide Number Placeholder 21"/>
          <p:cNvSpPr>
            <a:spLocks noGrp="1"/>
          </p:cNvSpPr>
          <p:nvPr>
            <p:ph type="sldNum" sz="quarter" idx="11"/>
          </p:nvPr>
        </p:nvSpPr>
        <p:spPr>
          <a:noFill/>
        </p:spPr>
        <p:txBody>
          <a:bodyPr/>
          <a:lstStyle/>
          <a:p>
            <a:fld id="{B8BCD4B2-0090-D544-B2D1-A6014B1B4E6D}" type="slidenum">
              <a:rPr lang="en-US" smtClean="0"/>
              <a:pPr/>
              <a:t>37</a:t>
            </a:fld>
            <a:endParaRPr lang="en-US" b="0">
              <a:solidFill>
                <a:schemeClr val="tx1"/>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858" name="Picture 2"/>
          <p:cNvPicPr>
            <a:picLocks noChangeAspect="1" noChangeArrowheads="1"/>
          </p:cNvPicPr>
          <p:nvPr/>
        </p:nvPicPr>
        <p:blipFill>
          <a:blip r:embed="rId3"/>
          <a:srcRect/>
          <a:stretch>
            <a:fillRect/>
          </a:stretch>
        </p:blipFill>
        <p:spPr bwMode="auto">
          <a:xfrm>
            <a:off x="1189038" y="1085850"/>
            <a:ext cx="3167062" cy="4027488"/>
          </a:xfrm>
          <a:prstGeom prst="rect">
            <a:avLst/>
          </a:prstGeom>
          <a:noFill/>
          <a:ln w="9525">
            <a:noFill/>
            <a:miter lim="800000"/>
            <a:headEnd/>
            <a:tailEnd/>
          </a:ln>
        </p:spPr>
      </p:pic>
      <p:pic>
        <p:nvPicPr>
          <p:cNvPr id="121859" name="Picture 3"/>
          <p:cNvPicPr>
            <a:picLocks noChangeAspect="1" noChangeArrowheads="1"/>
          </p:cNvPicPr>
          <p:nvPr/>
        </p:nvPicPr>
        <p:blipFill>
          <a:blip r:embed="rId4"/>
          <a:srcRect/>
          <a:stretch>
            <a:fillRect/>
          </a:stretch>
        </p:blipFill>
        <p:spPr bwMode="auto">
          <a:xfrm>
            <a:off x="4494213" y="1081088"/>
            <a:ext cx="3170237" cy="4032250"/>
          </a:xfrm>
          <a:prstGeom prst="rect">
            <a:avLst/>
          </a:prstGeom>
          <a:noFill/>
          <a:ln w="9525">
            <a:noFill/>
            <a:miter lim="800000"/>
            <a:headEnd/>
            <a:tailEnd/>
          </a:ln>
        </p:spPr>
      </p:pic>
      <p:sp>
        <p:nvSpPr>
          <p:cNvPr id="121860" name="Text Box 4"/>
          <p:cNvSpPr txBox="1">
            <a:spLocks noChangeArrowheads="1"/>
          </p:cNvSpPr>
          <p:nvPr/>
        </p:nvSpPr>
        <p:spPr bwMode="auto">
          <a:xfrm>
            <a:off x="1905000" y="5410200"/>
            <a:ext cx="2133600" cy="641350"/>
          </a:xfrm>
          <a:prstGeom prst="rect">
            <a:avLst/>
          </a:prstGeom>
          <a:noFill/>
          <a:ln w="9525">
            <a:noFill/>
            <a:miter lim="800000"/>
            <a:headEnd/>
            <a:tailEnd/>
          </a:ln>
        </p:spPr>
        <p:txBody>
          <a:bodyPr lIns="91430" tIns="45715" rIns="91430" bIns="45715">
            <a:prstTxWarp prst="textNoShape">
              <a:avLst/>
            </a:prstTxWarp>
            <a:spAutoFit/>
          </a:bodyPr>
          <a:lstStyle/>
          <a:p>
            <a:r>
              <a:rPr lang="en-US" sz="1800"/>
              <a:t>Recovered Model of linear events</a:t>
            </a:r>
          </a:p>
        </p:txBody>
      </p:sp>
      <p:sp>
        <p:nvSpPr>
          <p:cNvPr id="121861" name="Text Box 5"/>
          <p:cNvSpPr txBox="1">
            <a:spLocks noChangeArrowheads="1"/>
          </p:cNvSpPr>
          <p:nvPr/>
        </p:nvSpPr>
        <p:spPr bwMode="auto">
          <a:xfrm>
            <a:off x="4876800" y="5334000"/>
            <a:ext cx="2971800" cy="641350"/>
          </a:xfrm>
          <a:prstGeom prst="rect">
            <a:avLst/>
          </a:prstGeom>
          <a:noFill/>
          <a:ln w="9525">
            <a:noFill/>
            <a:miter lim="800000"/>
            <a:headEnd/>
            <a:tailEnd/>
          </a:ln>
        </p:spPr>
        <p:txBody>
          <a:bodyPr lIns="91430" tIns="45715" rIns="91430" bIns="45715">
            <a:prstTxWarp prst="textNoShape">
              <a:avLst/>
            </a:prstTxWarp>
            <a:spAutoFit/>
          </a:bodyPr>
          <a:lstStyle/>
          <a:p>
            <a:r>
              <a:rPr lang="en-US" sz="1800"/>
              <a:t>Recovered model of hyperbolic events</a:t>
            </a:r>
          </a:p>
        </p:txBody>
      </p:sp>
      <p:sp>
        <p:nvSpPr>
          <p:cNvPr id="121862" name="Text Box 6"/>
          <p:cNvSpPr txBox="1">
            <a:spLocks noChangeArrowheads="1"/>
          </p:cNvSpPr>
          <p:nvPr/>
        </p:nvSpPr>
        <p:spPr bwMode="auto">
          <a:xfrm>
            <a:off x="622300" y="276225"/>
            <a:ext cx="5668963" cy="631825"/>
          </a:xfrm>
          <a:prstGeom prst="rect">
            <a:avLst/>
          </a:prstGeom>
          <a:noFill/>
          <a:ln w="12700">
            <a:noFill/>
            <a:miter lim="800000"/>
            <a:headEnd type="none" w="sm" len="sm"/>
            <a:tailEnd type="none" w="sm" len="sm"/>
          </a:ln>
        </p:spPr>
        <p:txBody>
          <a:bodyPr lIns="82945" tIns="41473" rIns="82945" bIns="41473">
            <a:prstTxWarp prst="textNoShape">
              <a:avLst/>
            </a:prstTxWarp>
            <a:spAutoFit/>
          </a:bodyPr>
          <a:lstStyle/>
          <a:p>
            <a:pPr defTabSz="828675"/>
            <a:r>
              <a:rPr lang="en-US" sz="3600" i="1"/>
              <a:t>Hybrid Radon Transform</a:t>
            </a:r>
          </a:p>
        </p:txBody>
      </p:sp>
      <p:sp>
        <p:nvSpPr>
          <p:cNvPr id="121863" name="Slide Number Placeholder 9"/>
          <p:cNvSpPr>
            <a:spLocks noGrp="1"/>
          </p:cNvSpPr>
          <p:nvPr>
            <p:ph type="sldNum" sz="quarter" idx="11"/>
          </p:nvPr>
        </p:nvSpPr>
        <p:spPr>
          <a:noFill/>
        </p:spPr>
        <p:txBody>
          <a:bodyPr/>
          <a:lstStyle/>
          <a:p>
            <a:fld id="{E28BB9CD-8354-0C48-A98F-8A7681C7EAC1}" type="slidenum">
              <a:rPr lang="en-US" smtClean="0"/>
              <a:pPr/>
              <a:t>38</a:t>
            </a:fld>
            <a:endParaRPr lang="en-US" b="0">
              <a:solidFill>
                <a:schemeClr val="tx1"/>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3"/>
          <a:srcRect/>
          <a:stretch>
            <a:fillRect/>
          </a:stretch>
        </p:blipFill>
        <p:spPr bwMode="auto">
          <a:xfrm>
            <a:off x="484188" y="828675"/>
            <a:ext cx="8296275" cy="5354638"/>
          </a:xfrm>
          <a:prstGeom prst="rect">
            <a:avLst/>
          </a:prstGeom>
          <a:noFill/>
          <a:ln w="9525">
            <a:noFill/>
            <a:miter lim="800000"/>
            <a:headEnd/>
            <a:tailEnd/>
          </a:ln>
        </p:spPr>
      </p:pic>
      <p:sp>
        <p:nvSpPr>
          <p:cNvPr id="123907" name="Text Box 3"/>
          <p:cNvSpPr txBox="1">
            <a:spLocks noChangeArrowheads="1"/>
          </p:cNvSpPr>
          <p:nvPr/>
        </p:nvSpPr>
        <p:spPr bwMode="auto">
          <a:xfrm>
            <a:off x="968375" y="5181600"/>
            <a:ext cx="7743825" cy="463550"/>
          </a:xfrm>
          <a:prstGeom prst="rect">
            <a:avLst/>
          </a:prstGeom>
          <a:noFill/>
          <a:ln w="12700">
            <a:noFill/>
            <a:miter lim="800000"/>
            <a:headEnd type="none" w="sm" len="sm"/>
            <a:tailEnd type="none" w="sm" len="sm"/>
          </a:ln>
        </p:spPr>
        <p:txBody>
          <a:bodyPr lIns="82936" tIns="41469" rIns="82936" bIns="41469">
            <a:prstTxWarp prst="textNoShape">
              <a:avLst/>
            </a:prstTxWarp>
            <a:spAutoFit/>
          </a:bodyPr>
          <a:lstStyle/>
          <a:p>
            <a:pPr defTabSz="828675"/>
            <a:r>
              <a:rPr lang="en-US" sz="2500" i="1">
                <a:solidFill>
                  <a:srgbClr val="000060"/>
                </a:solidFill>
              </a:rPr>
              <a:t>   </a:t>
            </a:r>
            <a:r>
              <a:rPr lang="en-US" sz="1500" i="1">
                <a:solidFill>
                  <a:srgbClr val="000060"/>
                </a:solidFill>
              </a:rPr>
              <a:t>Observations        Prediction               Residuals             Linear Noise            Signal</a:t>
            </a:r>
            <a:endParaRPr lang="en-US" sz="1500" i="1">
              <a:solidFill>
                <a:srgbClr val="CC3300"/>
              </a:solidFill>
            </a:endParaRPr>
          </a:p>
        </p:txBody>
      </p:sp>
      <p:sp>
        <p:nvSpPr>
          <p:cNvPr id="123908" name="Text Box 4"/>
          <p:cNvSpPr txBox="1">
            <a:spLocks noChangeArrowheads="1"/>
          </p:cNvSpPr>
          <p:nvPr/>
        </p:nvSpPr>
        <p:spPr bwMode="auto">
          <a:xfrm>
            <a:off x="622300" y="276225"/>
            <a:ext cx="4770438" cy="631825"/>
          </a:xfrm>
          <a:prstGeom prst="rect">
            <a:avLst/>
          </a:prstGeom>
          <a:noFill/>
          <a:ln w="12700">
            <a:noFill/>
            <a:miter lim="800000"/>
            <a:headEnd type="none" w="sm" len="sm"/>
            <a:tailEnd type="none" w="sm" len="sm"/>
          </a:ln>
        </p:spPr>
        <p:txBody>
          <a:bodyPr lIns="82945" tIns="41473" rIns="82945" bIns="41473">
            <a:prstTxWarp prst="textNoShape">
              <a:avLst/>
            </a:prstTxWarp>
            <a:spAutoFit/>
          </a:bodyPr>
          <a:lstStyle/>
          <a:p>
            <a:pPr defTabSz="828675"/>
            <a:r>
              <a:rPr lang="en-US" sz="3600" i="1"/>
              <a:t>Hybrid Radon</a:t>
            </a:r>
          </a:p>
        </p:txBody>
      </p:sp>
      <p:sp>
        <p:nvSpPr>
          <p:cNvPr id="123909" name="Slide Number Placeholder 7"/>
          <p:cNvSpPr>
            <a:spLocks noGrp="1"/>
          </p:cNvSpPr>
          <p:nvPr>
            <p:ph type="sldNum" sz="quarter" idx="11"/>
          </p:nvPr>
        </p:nvSpPr>
        <p:spPr>
          <a:noFill/>
        </p:spPr>
        <p:txBody>
          <a:bodyPr/>
          <a:lstStyle/>
          <a:p>
            <a:fld id="{77A0C0A3-25FC-634C-B338-E125ED20CF68}" type="slidenum">
              <a:rPr lang="en-US" smtClean="0"/>
              <a:pPr/>
              <a:t>39</a:t>
            </a:fld>
            <a:endParaRPr lang="en-US" b="0">
              <a:solidFill>
                <a:schemeClr val="tx1"/>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23528" y="404664"/>
            <a:ext cx="8534400" cy="685800"/>
          </a:xfrm>
        </p:spPr>
        <p:txBody>
          <a:bodyPr/>
          <a:lstStyle/>
          <a:p>
            <a:r>
              <a:rPr lang="en-US"/>
              <a:t>Noise attenuation with “TRANSFORM-BASED” methods</a:t>
            </a:r>
          </a:p>
        </p:txBody>
      </p:sp>
      <p:sp>
        <p:nvSpPr>
          <p:cNvPr id="21507" name="Content Placeholder 42"/>
          <p:cNvSpPr>
            <a:spLocks noGrp="1"/>
          </p:cNvSpPr>
          <p:nvPr>
            <p:ph idx="1"/>
          </p:nvPr>
        </p:nvSpPr>
        <p:spPr>
          <a:xfrm>
            <a:off x="5940152" y="1196752"/>
            <a:ext cx="3024336" cy="936104"/>
          </a:xfrm>
        </p:spPr>
        <p:txBody>
          <a:bodyPr/>
          <a:lstStyle/>
          <a:p>
            <a:pPr marL="0" indent="0" algn="ctr">
              <a:buNone/>
            </a:pPr>
            <a:r>
              <a:rPr lang="en-US" sz="1200" b="1" dirty="0">
                <a:solidFill>
                  <a:srgbClr val="FF0000"/>
                </a:solidFill>
              </a:rPr>
              <a:t>Note the isolation of</a:t>
            </a:r>
          </a:p>
          <a:p>
            <a:pPr marL="0" indent="0" algn="ctr">
              <a:buNone/>
            </a:pPr>
            <a:r>
              <a:rPr lang="en-US" sz="1200" b="1" dirty="0">
                <a:solidFill>
                  <a:srgbClr val="FF0000"/>
                </a:solidFill>
              </a:rPr>
              <a:t> events in Transform Domain -&gt; This is important for the transform to permit noise separation, reconstruction etc. </a:t>
            </a:r>
          </a:p>
        </p:txBody>
      </p:sp>
      <p:sp>
        <p:nvSpPr>
          <p:cNvPr id="21513" name="Slide Number Placeholder 43"/>
          <p:cNvSpPr>
            <a:spLocks noGrp="1"/>
          </p:cNvSpPr>
          <p:nvPr>
            <p:ph type="sldNum" sz="quarter" idx="11"/>
          </p:nvPr>
        </p:nvSpPr>
        <p:spPr>
          <a:noFill/>
        </p:spPr>
        <p:txBody>
          <a:bodyPr/>
          <a:lstStyle/>
          <a:p>
            <a:fld id="{EE1F9A73-6582-354D-8F86-D4F14F9742C0}" type="slidenum">
              <a:rPr lang="en-US" smtClean="0"/>
              <a:pPr/>
              <a:t>4</a:t>
            </a:fld>
            <a:endParaRPr lang="en-US" b="0">
              <a:solidFill>
                <a:schemeClr val="tx1"/>
              </a:solidFill>
            </a:endParaRPr>
          </a:p>
        </p:txBody>
      </p:sp>
      <p:sp>
        <p:nvSpPr>
          <p:cNvPr id="21544" name="Oval 7"/>
          <p:cNvSpPr>
            <a:spLocks noChangeArrowheads="1"/>
          </p:cNvSpPr>
          <p:nvPr/>
        </p:nvSpPr>
        <p:spPr bwMode="auto">
          <a:xfrm>
            <a:off x="304800" y="2438400"/>
            <a:ext cx="2362200" cy="1600200"/>
          </a:xfrm>
          <a:prstGeom prst="ellipse">
            <a:avLst/>
          </a:prstGeom>
          <a:noFill/>
          <a:ln w="57150">
            <a:solidFill>
              <a:schemeClr val="tx2"/>
            </a:solidFill>
            <a:round/>
            <a:headEnd/>
            <a:tailEnd/>
          </a:ln>
        </p:spPr>
        <p:txBody>
          <a:bodyPr wrap="none" anchor="ctr">
            <a:prstTxWarp prst="textNoShape">
              <a:avLst/>
            </a:prstTxWarp>
          </a:bodyPr>
          <a:lstStyle/>
          <a:p>
            <a:endParaRPr lang="en-US"/>
          </a:p>
        </p:txBody>
      </p:sp>
      <p:graphicFrame>
        <p:nvGraphicFramePr>
          <p:cNvPr id="33" name="Object 32"/>
          <p:cNvGraphicFramePr>
            <a:graphicFrameLocks noChangeAspect="1"/>
          </p:cNvGraphicFramePr>
          <p:nvPr/>
        </p:nvGraphicFramePr>
        <p:xfrm>
          <a:off x="1143000" y="2819400"/>
          <a:ext cx="450850" cy="573809"/>
        </p:xfrm>
        <a:graphic>
          <a:graphicData uri="http://schemas.openxmlformats.org/presentationml/2006/ole">
            <mc:AlternateContent xmlns:mc="http://schemas.openxmlformats.org/markup-compatibility/2006">
              <mc:Choice xmlns:v="urn:schemas-microsoft-com:vml" Requires="v">
                <p:oleObj name="Equation" r:id="rId3" imgW="139700" imgH="177800" progId="Equation.3">
                  <p:embed/>
                </p:oleObj>
              </mc:Choice>
              <mc:Fallback>
                <p:oleObj name="Equation" r:id="rId3" imgW="139700" imgH="177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819400"/>
                        <a:ext cx="450850" cy="57380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6" name="Object 4"/>
          <p:cNvGraphicFramePr>
            <a:graphicFrameLocks noChangeAspect="1"/>
          </p:cNvGraphicFramePr>
          <p:nvPr/>
        </p:nvGraphicFramePr>
        <p:xfrm>
          <a:off x="1143000" y="3200400"/>
          <a:ext cx="531812" cy="573088"/>
        </p:xfrm>
        <a:graphic>
          <a:graphicData uri="http://schemas.openxmlformats.org/presentationml/2006/ole">
            <mc:AlternateContent xmlns:mc="http://schemas.openxmlformats.org/markup-compatibility/2006">
              <mc:Choice xmlns:v="urn:schemas-microsoft-com:vml" Requires="v">
                <p:oleObj name="Equation" r:id="rId5" imgW="165100" imgH="177800" progId="Equation.3">
                  <p:embed/>
                </p:oleObj>
              </mc:Choice>
              <mc:Fallback>
                <p:oleObj name="Equation" r:id="rId5" imgW="165100" imgH="17780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200400"/>
                        <a:ext cx="531812"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8" name="Object 6"/>
          <p:cNvGraphicFramePr>
            <a:graphicFrameLocks noChangeAspect="1"/>
          </p:cNvGraphicFramePr>
          <p:nvPr/>
        </p:nvGraphicFramePr>
        <p:xfrm>
          <a:off x="6872288" y="2743200"/>
          <a:ext cx="574675" cy="573088"/>
        </p:xfrm>
        <a:graphic>
          <a:graphicData uri="http://schemas.openxmlformats.org/presentationml/2006/ole">
            <mc:AlternateContent xmlns:mc="http://schemas.openxmlformats.org/markup-compatibility/2006">
              <mc:Choice xmlns:v="urn:schemas-microsoft-com:vml" Requires="v">
                <p:oleObj name="Equation" r:id="rId7" imgW="177800" imgH="177800" progId="Equation.3">
                  <p:embed/>
                </p:oleObj>
              </mc:Choice>
              <mc:Fallback>
                <p:oleObj name="Equation" r:id="rId7" imgW="177800" imgH="17780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2288" y="2743200"/>
                        <a:ext cx="574675"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9" name="Object 7"/>
          <p:cNvGraphicFramePr>
            <a:graphicFrameLocks noChangeAspect="1"/>
          </p:cNvGraphicFramePr>
          <p:nvPr/>
        </p:nvGraphicFramePr>
        <p:xfrm>
          <a:off x="6305550" y="2514600"/>
          <a:ext cx="614363" cy="573088"/>
        </p:xfrm>
        <a:graphic>
          <a:graphicData uri="http://schemas.openxmlformats.org/presentationml/2006/ole">
            <mc:AlternateContent xmlns:mc="http://schemas.openxmlformats.org/markup-compatibility/2006">
              <mc:Choice xmlns:v="urn:schemas-microsoft-com:vml" Requires="v">
                <p:oleObj name="Equation" r:id="rId9" imgW="190500" imgH="177800" progId="Equation.3">
                  <p:embed/>
                </p:oleObj>
              </mc:Choice>
              <mc:Fallback>
                <p:oleObj name="Equation" r:id="rId9" imgW="190500" imgH="17780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5550" y="2514600"/>
                        <a:ext cx="614363"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41" name="Object 9"/>
          <p:cNvGraphicFramePr>
            <a:graphicFrameLocks noChangeAspect="1"/>
          </p:cNvGraphicFramePr>
          <p:nvPr/>
        </p:nvGraphicFramePr>
        <p:xfrm>
          <a:off x="1295400" y="4800600"/>
          <a:ext cx="531813" cy="573088"/>
        </p:xfrm>
        <a:graphic>
          <a:graphicData uri="http://schemas.openxmlformats.org/presentationml/2006/ole">
            <mc:AlternateContent xmlns:mc="http://schemas.openxmlformats.org/markup-compatibility/2006">
              <mc:Choice xmlns:v="urn:schemas-microsoft-com:vml" Requires="v">
                <p:oleObj name="Equation" r:id="rId11" imgW="165100" imgH="177800" progId="Equation.3">
                  <p:embed/>
                </p:oleObj>
              </mc:Choice>
              <mc:Fallback>
                <p:oleObj name="Equation" r:id="rId11" imgW="165100" imgH="177800" progId="Equation.3">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5400" y="4800600"/>
                        <a:ext cx="531813"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3" name="Oval 7"/>
          <p:cNvSpPr>
            <a:spLocks noChangeArrowheads="1"/>
          </p:cNvSpPr>
          <p:nvPr/>
        </p:nvSpPr>
        <p:spPr bwMode="auto">
          <a:xfrm>
            <a:off x="457200" y="4419600"/>
            <a:ext cx="2362200" cy="1600200"/>
          </a:xfrm>
          <a:prstGeom prst="ellipse">
            <a:avLst/>
          </a:prstGeom>
          <a:noFill/>
          <a:ln w="57150">
            <a:solidFill>
              <a:schemeClr val="tx2"/>
            </a:solidFill>
            <a:round/>
            <a:headEnd/>
            <a:tailEnd/>
          </a:ln>
        </p:spPr>
        <p:txBody>
          <a:bodyPr wrap="none" anchor="ctr">
            <a:prstTxWarp prst="textNoShape">
              <a:avLst/>
            </a:prstTxWarp>
          </a:bodyPr>
          <a:lstStyle/>
          <a:p>
            <a:endParaRPr lang="en-US"/>
          </a:p>
        </p:txBody>
      </p:sp>
      <p:sp>
        <p:nvSpPr>
          <p:cNvPr id="44" name="Oval 7"/>
          <p:cNvSpPr>
            <a:spLocks noChangeArrowheads="1"/>
          </p:cNvSpPr>
          <p:nvPr/>
        </p:nvSpPr>
        <p:spPr bwMode="auto">
          <a:xfrm>
            <a:off x="5562600" y="2590800"/>
            <a:ext cx="2362200" cy="1600200"/>
          </a:xfrm>
          <a:prstGeom prst="ellipse">
            <a:avLst/>
          </a:prstGeom>
          <a:solidFill>
            <a:schemeClr val="bg2"/>
          </a:solidFill>
          <a:ln w="57150">
            <a:solidFill>
              <a:schemeClr val="tx2"/>
            </a:solidFill>
            <a:round/>
            <a:headEnd/>
            <a:tailEnd/>
          </a:ln>
        </p:spPr>
        <p:txBody>
          <a:bodyPr wrap="none" anchor="ctr">
            <a:prstTxWarp prst="textNoShape">
              <a:avLst/>
            </a:prstTxWarp>
          </a:bodyPr>
          <a:lstStyle/>
          <a:p>
            <a:endParaRPr lang="en-US"/>
          </a:p>
        </p:txBody>
      </p:sp>
      <p:cxnSp>
        <p:nvCxnSpPr>
          <p:cNvPr id="47" name="Straight Arrow Connector 46"/>
          <p:cNvCxnSpPr/>
          <p:nvPr/>
        </p:nvCxnSpPr>
        <p:spPr bwMode="auto">
          <a:xfrm>
            <a:off x="3048000" y="3124200"/>
            <a:ext cx="2286000" cy="1588"/>
          </a:xfrm>
          <a:prstGeom prst="straightConnector1">
            <a:avLst/>
          </a:prstGeom>
          <a:noFill/>
          <a:ln w="38100" cap="flat" cmpd="sng" algn="ctr">
            <a:solidFill>
              <a:srgbClr val="004080"/>
            </a:solidFill>
            <a:prstDash val="solid"/>
            <a:round/>
            <a:headEnd type="none" w="med" len="med"/>
            <a:tailEnd type="arrow"/>
          </a:ln>
          <a:effectLst/>
        </p:spPr>
      </p:cxnSp>
      <p:sp>
        <p:nvSpPr>
          <p:cNvPr id="21" name="Oval 20"/>
          <p:cNvSpPr/>
          <p:nvPr/>
        </p:nvSpPr>
        <p:spPr bwMode="auto">
          <a:xfrm>
            <a:off x="6019800" y="3124200"/>
            <a:ext cx="609600" cy="609600"/>
          </a:xfrm>
          <a:prstGeom prst="ellipse">
            <a:avLst/>
          </a:prstGeom>
          <a:solidFill>
            <a:schemeClr val="bg1"/>
          </a:solidFill>
          <a:ln w="38100" cap="flat" cmpd="sng" algn="ctr">
            <a:solidFill>
              <a:srgbClr val="00408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graphicFrame>
        <p:nvGraphicFramePr>
          <p:cNvPr id="47113" name="Object 9"/>
          <p:cNvGraphicFramePr>
            <a:graphicFrameLocks noChangeAspect="1"/>
          </p:cNvGraphicFramePr>
          <p:nvPr/>
        </p:nvGraphicFramePr>
        <p:xfrm>
          <a:off x="6019800" y="3124200"/>
          <a:ext cx="614363" cy="573088"/>
        </p:xfrm>
        <a:graphic>
          <a:graphicData uri="http://schemas.openxmlformats.org/presentationml/2006/ole">
            <mc:AlternateContent xmlns:mc="http://schemas.openxmlformats.org/markup-compatibility/2006">
              <mc:Choice xmlns:v="urn:schemas-microsoft-com:vml" Requires="v">
                <p:oleObj name="Equation" r:id="rId13" imgW="190500" imgH="177800" progId="Equation.3">
                  <p:embed/>
                </p:oleObj>
              </mc:Choice>
              <mc:Fallback>
                <p:oleObj name="Equation" r:id="rId13" imgW="190500" imgH="177800" progId="Equation.3">
                  <p:embed/>
                  <p:pic>
                    <p:nvPicPr>
                      <p:cNvPr id="0" name="Picture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019800" y="3124200"/>
                        <a:ext cx="614363"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cxnSp>
        <p:nvCxnSpPr>
          <p:cNvPr id="23" name="Straight Arrow Connector 22"/>
          <p:cNvCxnSpPr/>
          <p:nvPr/>
        </p:nvCxnSpPr>
        <p:spPr bwMode="auto">
          <a:xfrm rot="10800000" flipV="1">
            <a:off x="2895600" y="3886200"/>
            <a:ext cx="2590800" cy="990600"/>
          </a:xfrm>
          <a:prstGeom prst="straightConnector1">
            <a:avLst/>
          </a:prstGeom>
          <a:noFill/>
          <a:ln w="38100" cap="flat" cmpd="sng" algn="ctr">
            <a:solidFill>
              <a:srgbClr val="004080"/>
            </a:solidFill>
            <a:prstDash val="solid"/>
            <a:round/>
            <a:headEnd type="none" w="med" len="med"/>
            <a:tailEnd type="arrow"/>
          </a:ln>
          <a:effectLst/>
        </p:spPr>
      </p:cxnSp>
      <p:graphicFrame>
        <p:nvGraphicFramePr>
          <p:cNvPr id="47116" name="Object 12"/>
          <p:cNvGraphicFramePr>
            <a:graphicFrameLocks noChangeAspect="1"/>
          </p:cNvGraphicFramePr>
          <p:nvPr/>
        </p:nvGraphicFramePr>
        <p:xfrm>
          <a:off x="3581400" y="4800600"/>
          <a:ext cx="4783137" cy="1264553"/>
        </p:xfrm>
        <a:graphic>
          <a:graphicData uri="http://schemas.openxmlformats.org/presentationml/2006/ole">
            <mc:AlternateContent xmlns:mc="http://schemas.openxmlformats.org/markup-compatibility/2006">
              <mc:Choice xmlns:v="urn:schemas-microsoft-com:vml" Requires="v">
                <p:oleObj name="Equation" r:id="rId15" imgW="2400300" imgH="635000" progId="Equation.3">
                  <p:embed/>
                </p:oleObj>
              </mc:Choice>
              <mc:Fallback>
                <p:oleObj name="Equation" r:id="rId15" imgW="2400300" imgH="635000" progId="Equation.3">
                  <p:embed/>
                  <p:pic>
                    <p:nvPicPr>
                      <p:cNvPr id="0" name="Picture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81400" y="4800600"/>
                        <a:ext cx="4783137" cy="1264553"/>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47119" name="Object 15"/>
          <p:cNvGraphicFramePr>
            <a:graphicFrameLocks noChangeAspect="1"/>
          </p:cNvGraphicFramePr>
          <p:nvPr/>
        </p:nvGraphicFramePr>
        <p:xfrm>
          <a:off x="1330325" y="2971800"/>
          <a:ext cx="533400" cy="573088"/>
        </p:xfrm>
        <a:graphic>
          <a:graphicData uri="http://schemas.openxmlformats.org/presentationml/2006/ole">
            <mc:AlternateContent xmlns:mc="http://schemas.openxmlformats.org/markup-compatibility/2006">
              <mc:Choice xmlns:v="urn:schemas-microsoft-com:vml" Requires="v">
                <p:oleObj name="Equation" r:id="rId17" imgW="165100" imgH="177800" progId="Equation.3">
                  <p:embed/>
                </p:oleObj>
              </mc:Choice>
              <mc:Fallback>
                <p:oleObj name="Equation" r:id="rId17" imgW="165100" imgH="177800" progId="Equation.3">
                  <p:embed/>
                  <p:pic>
                    <p:nvPicPr>
                      <p:cNvPr id="0" name="Picture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30325" y="2971800"/>
                        <a:ext cx="533400"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92" name="Rectangle 8"/>
          <p:cNvSpPr>
            <a:spLocks noGrp="1" noChangeArrowheads="1"/>
          </p:cNvSpPr>
          <p:nvPr>
            <p:ph type="ctrTitle"/>
          </p:nvPr>
        </p:nvSpPr>
        <p:spPr>
          <a:xfrm>
            <a:off x="381000" y="1371600"/>
            <a:ext cx="8763000" cy="2057400"/>
          </a:xfrm>
        </p:spPr>
        <p:txBody>
          <a:bodyPr/>
          <a:lstStyle/>
          <a:p>
            <a:pPr eaLnBrk="1" hangingPunct="1"/>
            <a:br>
              <a:rPr lang="en-US" sz="3600" dirty="0">
                <a:solidFill>
                  <a:srgbClr val="004080"/>
                </a:solidFill>
                <a:effectLst>
                  <a:outerShdw blurRad="38100" dist="38100" dir="2700000" algn="tl">
                    <a:srgbClr val="DDDDDD"/>
                  </a:outerShdw>
                </a:effectLst>
              </a:rPr>
            </a:br>
            <a:r>
              <a:rPr lang="en-US" sz="3600" dirty="0">
                <a:solidFill>
                  <a:srgbClr val="004080"/>
                </a:solidFill>
                <a:effectLst>
                  <a:outerShdw blurRad="38100" dist="38100" dir="2700000" algn="tl">
                    <a:srgbClr val="DDDDDD"/>
                  </a:outerShdw>
                </a:effectLst>
              </a:rPr>
              <a:t>The Linear Event Model:</a:t>
            </a:r>
            <a:br>
              <a:rPr lang="en-US" sz="3600" dirty="0">
                <a:solidFill>
                  <a:srgbClr val="004080"/>
                </a:solidFill>
                <a:effectLst>
                  <a:outerShdw blurRad="38100" dist="38100" dir="2700000" algn="tl">
                    <a:srgbClr val="DDDDDD"/>
                  </a:outerShdw>
                </a:effectLst>
              </a:rPr>
            </a:br>
            <a:r>
              <a:rPr lang="en-US" sz="3600" dirty="0">
                <a:solidFill>
                  <a:srgbClr val="004080"/>
                </a:solidFill>
                <a:effectLst>
                  <a:outerShdw blurRad="38100" dist="38100" dir="2700000" algn="tl">
                    <a:srgbClr val="DDDDDD"/>
                  </a:outerShdw>
                </a:effectLst>
              </a:rPr>
              <a:t>FX </a:t>
            </a:r>
            <a:r>
              <a:rPr lang="en-US" sz="3600" dirty="0" err="1">
                <a:solidFill>
                  <a:srgbClr val="004080"/>
                </a:solidFill>
                <a:effectLst>
                  <a:outerShdw blurRad="38100" dist="38100" dir="2700000" algn="tl">
                    <a:srgbClr val="DDDDDD"/>
                  </a:outerShdw>
                </a:effectLst>
              </a:rPr>
              <a:t>Decon</a:t>
            </a:r>
            <a:r>
              <a:rPr lang="en-US" sz="3600" dirty="0">
                <a:solidFill>
                  <a:srgbClr val="004080"/>
                </a:solidFill>
                <a:effectLst>
                  <a:outerShdw blurRad="38100" dist="38100" dir="2700000" algn="tl">
                    <a:srgbClr val="DDDDDD"/>
                  </a:outerShdw>
                </a:effectLst>
              </a:rPr>
              <a:t> and </a:t>
            </a:r>
            <a:r>
              <a:rPr lang="en-US" sz="3600" dirty="0" err="1">
                <a:solidFill>
                  <a:srgbClr val="004080"/>
                </a:solidFill>
                <a:effectLst>
                  <a:outerShdw blurRad="38100" dist="38100" dir="2700000" algn="tl">
                    <a:srgbClr val="DDDDDD"/>
                  </a:outerShdw>
                </a:effectLst>
              </a:rPr>
              <a:t>Cazdow</a:t>
            </a:r>
            <a:r>
              <a:rPr lang="en-US" sz="3600" dirty="0">
                <a:solidFill>
                  <a:srgbClr val="004080"/>
                </a:solidFill>
                <a:effectLst>
                  <a:outerShdw blurRad="38100" dist="38100" dir="2700000" algn="tl">
                    <a:srgbClr val="DDDDDD"/>
                  </a:outerShdw>
                </a:effectLst>
              </a:rPr>
              <a:t> / SSA filters</a:t>
            </a:r>
            <a:endParaRPr lang="en-US" dirty="0"/>
          </a:p>
        </p:txBody>
      </p:sp>
      <p:sp>
        <p:nvSpPr>
          <p:cNvPr id="15363" name="Rectangle 9"/>
          <p:cNvSpPr>
            <a:spLocks noGrp="1" noChangeArrowheads="1"/>
          </p:cNvSpPr>
          <p:nvPr>
            <p:ph type="subTitle" idx="1"/>
          </p:nvPr>
        </p:nvSpPr>
        <p:spPr/>
        <p:txBody>
          <a:bodyPr/>
          <a:lstStyle/>
          <a:p>
            <a:pPr algn="r" eaLnBrk="1" hangingPunct="1"/>
            <a:r>
              <a:rPr lang="en-US" b="1" dirty="0"/>
              <a:t>Mauricio Sacchi</a:t>
            </a:r>
          </a:p>
          <a:p>
            <a:pPr algn="r" eaLnBrk="1" hangingPunct="1"/>
            <a:r>
              <a:rPr lang="en-US" b="1" dirty="0"/>
              <a:t>University of Alberta, Edmonton, AB, Canada</a:t>
            </a:r>
          </a:p>
          <a:p>
            <a:pPr algn="r" eaLnBrk="1" hangingPunct="1"/>
            <a:endParaRPr lang="en-US" b="1" dirty="0"/>
          </a:p>
        </p:txBody>
      </p:sp>
    </p:spTree>
  </p:cSld>
  <p:clrMapOvr>
    <a:overrideClrMapping bg1="lt1" tx1="dk1" bg2="lt2" tx2="dk2" accent1="accent1" accent2="accent2" accent3="accent3" accent4="accent4" accent5="accent5" accent6="accent6" hlink="hlink" folHlink="folHlink"/>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r>
              <a:rPr lang="en-US"/>
              <a:t>Deconvolution in F-X</a:t>
            </a:r>
          </a:p>
        </p:txBody>
      </p:sp>
      <p:sp>
        <p:nvSpPr>
          <p:cNvPr id="279555" name="Rectangle 3"/>
          <p:cNvSpPr>
            <a:spLocks noGrp="1" noChangeArrowheads="1"/>
          </p:cNvSpPr>
          <p:nvPr>
            <p:ph idx="1"/>
          </p:nvPr>
        </p:nvSpPr>
        <p:spPr/>
        <p:txBody>
          <a:bodyPr/>
          <a:lstStyle/>
          <a:p>
            <a:r>
              <a:rPr lang="en-US"/>
              <a:t>Why f-x?</a:t>
            </a:r>
          </a:p>
          <a:p>
            <a:endParaRPr lang="en-US"/>
          </a:p>
          <a:p>
            <a:r>
              <a:rPr lang="en-US"/>
              <a:t>Linear events in t-x are predictable in f-x</a:t>
            </a:r>
          </a:p>
        </p:txBody>
      </p:sp>
      <p:sp>
        <p:nvSpPr>
          <p:cNvPr id="279556" name="Slide Number Placeholder 6"/>
          <p:cNvSpPr>
            <a:spLocks noGrp="1"/>
          </p:cNvSpPr>
          <p:nvPr>
            <p:ph type="sldNum" sz="quarter" idx="11"/>
          </p:nvPr>
        </p:nvSpPr>
        <p:spPr>
          <a:noFill/>
        </p:spPr>
        <p:txBody>
          <a:bodyPr/>
          <a:lstStyle/>
          <a:p>
            <a:fld id="{2372D073-9AAE-6240-BEC8-4E756173F3BD}" type="slidenum">
              <a:rPr lang="en-US" smtClean="0"/>
              <a:pPr/>
              <a:t>41</a:t>
            </a:fld>
            <a:endParaRPr lang="en-US" b="0">
              <a:solidFill>
                <a:schemeClr val="tx1"/>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4" name="Rectangle 2"/>
          <p:cNvSpPr>
            <a:spLocks noGrp="1" noChangeArrowheads="1"/>
          </p:cNvSpPr>
          <p:nvPr>
            <p:ph type="title"/>
          </p:nvPr>
        </p:nvSpPr>
        <p:spPr/>
        <p:txBody>
          <a:bodyPr/>
          <a:lstStyle/>
          <a:p>
            <a:r>
              <a:rPr lang="en-US"/>
              <a:t>A Model for FX data (One event)</a:t>
            </a:r>
          </a:p>
        </p:txBody>
      </p:sp>
      <p:sp>
        <p:nvSpPr>
          <p:cNvPr id="281605" name="Rectangle 3"/>
          <p:cNvSpPr>
            <a:spLocks noGrp="1" noChangeArrowheads="1"/>
          </p:cNvSpPr>
          <p:nvPr>
            <p:ph idx="1"/>
          </p:nvPr>
        </p:nvSpPr>
        <p:spPr/>
        <p:txBody>
          <a:bodyPr/>
          <a:lstStyle/>
          <a:p>
            <a:r>
              <a:rPr lang="en-US"/>
              <a:t>Time Domain Delay         Frequency Domain Linear Phase </a:t>
            </a:r>
          </a:p>
        </p:txBody>
      </p:sp>
      <p:sp>
        <p:nvSpPr>
          <p:cNvPr id="281607" name="Slide Number Placeholder 9"/>
          <p:cNvSpPr>
            <a:spLocks noGrp="1"/>
          </p:cNvSpPr>
          <p:nvPr>
            <p:ph type="sldNum" sz="quarter" idx="11"/>
          </p:nvPr>
        </p:nvSpPr>
        <p:spPr>
          <a:noFill/>
        </p:spPr>
        <p:txBody>
          <a:bodyPr/>
          <a:lstStyle/>
          <a:p>
            <a:fld id="{4229B375-03ED-C747-A536-D445D22D8367}" type="slidenum">
              <a:rPr lang="en-US" smtClean="0"/>
              <a:pPr/>
              <a:t>42</a:t>
            </a:fld>
            <a:endParaRPr lang="en-US" b="0">
              <a:solidFill>
                <a:schemeClr val="tx1"/>
              </a:solidFill>
            </a:endParaRPr>
          </a:p>
        </p:txBody>
      </p:sp>
      <p:graphicFrame>
        <p:nvGraphicFramePr>
          <p:cNvPr id="281602" name="Object 2"/>
          <p:cNvGraphicFramePr>
            <a:graphicFrameLocks noChangeAspect="1"/>
          </p:cNvGraphicFramePr>
          <p:nvPr>
            <p:extLst>
              <p:ext uri="{D42A27DB-BD31-4B8C-83A1-F6EECF244321}">
                <p14:modId xmlns:p14="http://schemas.microsoft.com/office/powerpoint/2010/main" val="1873483225"/>
              </p:ext>
            </p:extLst>
          </p:nvPr>
        </p:nvGraphicFramePr>
        <p:xfrm>
          <a:off x="2640285" y="1340768"/>
          <a:ext cx="563563" cy="409575"/>
        </p:xfrm>
        <a:graphic>
          <a:graphicData uri="http://schemas.openxmlformats.org/presentationml/2006/ole">
            <mc:AlternateContent xmlns:mc="http://schemas.openxmlformats.org/markup-compatibility/2006">
              <mc:Choice xmlns:v="urn:schemas-microsoft-com:vml" Requires="v">
                <p:oleObj name="Equation" r:id="rId3" imgW="203200" imgH="127000" progId="Equation.3">
                  <p:embed/>
                </p:oleObj>
              </mc:Choice>
              <mc:Fallback>
                <p:oleObj name="Equation" r:id="rId3" imgW="203200" imgH="127000" progId="Equation.3">
                  <p:embed/>
                  <p:pic>
                    <p:nvPicPr>
                      <p:cNvPr id="0" name="Picture 15"/>
                      <p:cNvPicPr>
                        <a:picLocks noChangeAspect="1" noChangeArrowheads="1"/>
                      </p:cNvPicPr>
                      <p:nvPr/>
                    </p:nvPicPr>
                    <p:blipFill>
                      <a:blip r:embed="rId4"/>
                      <a:srcRect/>
                      <a:stretch>
                        <a:fillRect/>
                      </a:stretch>
                    </p:blipFill>
                    <p:spPr bwMode="auto">
                      <a:xfrm>
                        <a:off x="2640285" y="1340768"/>
                        <a:ext cx="563563" cy="409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281603" name="Object 3"/>
          <p:cNvGraphicFramePr>
            <a:graphicFrameLocks noChangeAspect="1"/>
          </p:cNvGraphicFramePr>
          <p:nvPr/>
        </p:nvGraphicFramePr>
        <p:xfrm>
          <a:off x="873125" y="2514600"/>
          <a:ext cx="3205163" cy="2289175"/>
        </p:xfrm>
        <a:graphic>
          <a:graphicData uri="http://schemas.openxmlformats.org/presentationml/2006/ole">
            <mc:AlternateContent xmlns:mc="http://schemas.openxmlformats.org/markup-compatibility/2006">
              <mc:Choice xmlns:v="urn:schemas-microsoft-com:vml" Requires="v">
                <p:oleObj name="Equation" r:id="rId5" imgW="1155700" imgH="825500" progId="Equation.3">
                  <p:embed/>
                </p:oleObj>
              </mc:Choice>
              <mc:Fallback>
                <p:oleObj name="Equation" r:id="rId5" imgW="1155700" imgH="82550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125" y="2514600"/>
                        <a:ext cx="3205163" cy="228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81606" name="Rectangle 6"/>
          <p:cNvSpPr>
            <a:spLocks noChangeArrowheads="1"/>
          </p:cNvSpPr>
          <p:nvPr/>
        </p:nvSpPr>
        <p:spPr bwMode="auto">
          <a:xfrm>
            <a:off x="304800" y="2209800"/>
            <a:ext cx="3962400" cy="2667000"/>
          </a:xfrm>
          <a:prstGeom prst="rect">
            <a:avLst/>
          </a:prstGeom>
          <a:noFill/>
          <a:ln w="38100">
            <a:solidFill>
              <a:srgbClr val="004080"/>
            </a:solidFill>
            <a:miter lim="800000"/>
            <a:headEnd/>
            <a:tailEnd/>
          </a:ln>
        </p:spPr>
        <p:txBody>
          <a:bodyPr wrap="none" lIns="90000" tIns="46800" rIns="90000" bIns="46800" anchor="ctr">
            <a:prstTxWarp prst="textNoShape">
              <a:avLst/>
            </a:prstTxWarp>
            <a:spAutoFit/>
          </a:bodyPr>
          <a:lstStyle/>
          <a:p>
            <a:endParaRPr lang="en-US"/>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3" name="Rectangle 2"/>
          <p:cNvSpPr>
            <a:spLocks noGrp="1" noChangeArrowheads="1"/>
          </p:cNvSpPr>
          <p:nvPr>
            <p:ph type="title"/>
          </p:nvPr>
        </p:nvSpPr>
        <p:spPr/>
        <p:txBody>
          <a:bodyPr/>
          <a:lstStyle/>
          <a:p>
            <a:r>
              <a:rPr lang="en-US"/>
              <a:t>A Model for FX data (One event)</a:t>
            </a:r>
          </a:p>
        </p:txBody>
      </p:sp>
      <p:sp>
        <p:nvSpPr>
          <p:cNvPr id="283654" name="Rectangle 3"/>
          <p:cNvSpPr>
            <a:spLocks noGrp="1" noChangeArrowheads="1"/>
          </p:cNvSpPr>
          <p:nvPr>
            <p:ph idx="1"/>
          </p:nvPr>
        </p:nvSpPr>
        <p:spPr/>
        <p:txBody>
          <a:bodyPr/>
          <a:lstStyle/>
          <a:p>
            <a:pPr>
              <a:lnSpc>
                <a:spcPct val="90000"/>
              </a:lnSpc>
            </a:pPr>
            <a:r>
              <a:rPr lang="en-US" sz="1800"/>
              <a:t>Time Domain Delay         Frequency Domain Linear Phase:</a:t>
            </a:r>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r>
              <a:rPr lang="en-US"/>
              <a:t>Same model as a function of Wave-number:</a:t>
            </a:r>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buFontTx/>
              <a:buNone/>
            </a:pPr>
            <a:endParaRPr lang="en-US" sz="1800"/>
          </a:p>
        </p:txBody>
      </p:sp>
      <p:sp>
        <p:nvSpPr>
          <p:cNvPr id="283656" name="Slide Number Placeholder 10"/>
          <p:cNvSpPr>
            <a:spLocks noGrp="1"/>
          </p:cNvSpPr>
          <p:nvPr>
            <p:ph type="sldNum" sz="quarter" idx="11"/>
          </p:nvPr>
        </p:nvSpPr>
        <p:spPr>
          <a:noFill/>
        </p:spPr>
        <p:txBody>
          <a:bodyPr/>
          <a:lstStyle/>
          <a:p>
            <a:fld id="{531BC047-8994-EE44-8BA9-63D60243BBEE}" type="slidenum">
              <a:rPr lang="en-US" smtClean="0"/>
              <a:pPr/>
              <a:t>43</a:t>
            </a:fld>
            <a:endParaRPr lang="en-US" b="0">
              <a:solidFill>
                <a:schemeClr val="tx1"/>
              </a:solidFill>
            </a:endParaRPr>
          </a:p>
        </p:txBody>
      </p:sp>
      <p:graphicFrame>
        <p:nvGraphicFramePr>
          <p:cNvPr id="283650" name="Object 2"/>
          <p:cNvGraphicFramePr>
            <a:graphicFrameLocks noChangeAspect="1"/>
          </p:cNvGraphicFramePr>
          <p:nvPr/>
        </p:nvGraphicFramePr>
        <p:xfrm>
          <a:off x="2362200" y="1354138"/>
          <a:ext cx="422275" cy="246062"/>
        </p:xfrm>
        <a:graphic>
          <a:graphicData uri="http://schemas.openxmlformats.org/presentationml/2006/ole">
            <mc:AlternateContent xmlns:mc="http://schemas.openxmlformats.org/markup-compatibility/2006">
              <mc:Choice xmlns:v="urn:schemas-microsoft-com:vml" Requires="v">
                <p:oleObj name="Equation" r:id="rId3" imgW="152400" imgH="76200" progId="Equation.3">
                  <p:embed/>
                </p:oleObj>
              </mc:Choice>
              <mc:Fallback>
                <p:oleObj name="Equation" r:id="rId3" imgW="152400" imgH="76200" progId="Equation.3">
                  <p:embed/>
                  <p:pic>
                    <p:nvPicPr>
                      <p:cNvPr id="0"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354138"/>
                        <a:ext cx="422275" cy="2460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283651" name="Object 3"/>
          <p:cNvGraphicFramePr>
            <a:graphicFrameLocks noChangeAspect="1"/>
          </p:cNvGraphicFramePr>
          <p:nvPr/>
        </p:nvGraphicFramePr>
        <p:xfrm>
          <a:off x="468313" y="1600200"/>
          <a:ext cx="4121150" cy="2428875"/>
        </p:xfrm>
        <a:graphic>
          <a:graphicData uri="http://schemas.openxmlformats.org/presentationml/2006/ole">
            <mc:AlternateContent xmlns:mc="http://schemas.openxmlformats.org/markup-compatibility/2006">
              <mc:Choice xmlns:v="urn:schemas-microsoft-com:vml" Requires="v">
                <p:oleObj name="Equation" r:id="rId5" imgW="1485900" imgH="876300" progId="Equation.3">
                  <p:embed/>
                </p:oleObj>
              </mc:Choice>
              <mc:Fallback>
                <p:oleObj name="Equation" r:id="rId5" imgW="1485900" imgH="876300" progId="Equation.3">
                  <p:embed/>
                  <p:pic>
                    <p:nvPicPr>
                      <p:cNvPr id="0"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1600200"/>
                        <a:ext cx="4121150" cy="2428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283652" name="Object 4"/>
          <p:cNvGraphicFramePr>
            <a:graphicFrameLocks noChangeAspect="1"/>
          </p:cNvGraphicFramePr>
          <p:nvPr/>
        </p:nvGraphicFramePr>
        <p:xfrm>
          <a:off x="5943600" y="4191000"/>
          <a:ext cx="2887663" cy="1654175"/>
        </p:xfrm>
        <a:graphic>
          <a:graphicData uri="http://schemas.openxmlformats.org/presentationml/2006/ole">
            <mc:AlternateContent xmlns:mc="http://schemas.openxmlformats.org/markup-compatibility/2006">
              <mc:Choice xmlns:v="urn:schemas-microsoft-com:vml" Requires="v">
                <p:oleObj name="Equation" r:id="rId7" imgW="1041400" imgH="596900" progId="Equation.3">
                  <p:embed/>
                </p:oleObj>
              </mc:Choice>
              <mc:Fallback>
                <p:oleObj name="Equation" r:id="rId7" imgW="1041400" imgH="596900" progId="Equation.3">
                  <p:embed/>
                  <p:pic>
                    <p:nvPicPr>
                      <p:cNvPr id="0"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4191000"/>
                        <a:ext cx="2887663" cy="1654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83655" name="Rectangle 9"/>
          <p:cNvSpPr>
            <a:spLocks noChangeArrowheads="1"/>
          </p:cNvSpPr>
          <p:nvPr/>
        </p:nvSpPr>
        <p:spPr bwMode="auto">
          <a:xfrm>
            <a:off x="5943600" y="4114800"/>
            <a:ext cx="2971800" cy="1828800"/>
          </a:xfrm>
          <a:prstGeom prst="rect">
            <a:avLst/>
          </a:prstGeom>
          <a:noFill/>
          <a:ln w="38100">
            <a:solidFill>
              <a:srgbClr val="004080"/>
            </a:solidFill>
            <a:miter lim="800000"/>
            <a:headEnd/>
            <a:tailEnd/>
          </a:ln>
        </p:spPr>
        <p:txBody>
          <a:bodyPr lIns="90000" tIns="46800" rIns="90000" bIns="46800" anchor="ctr">
            <a:prstTxWarp prst="textNoShape">
              <a:avLst/>
            </a:prstTxWarp>
            <a:spAutoFit/>
          </a:bodyPr>
          <a:lstStyle/>
          <a:p>
            <a:endParaRPr lang="en-US"/>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700" name="Rectangle 2"/>
          <p:cNvSpPr>
            <a:spLocks noGrp="1" noChangeArrowheads="1"/>
          </p:cNvSpPr>
          <p:nvPr>
            <p:ph type="title"/>
          </p:nvPr>
        </p:nvSpPr>
        <p:spPr/>
        <p:txBody>
          <a:bodyPr/>
          <a:lstStyle/>
          <a:p>
            <a:r>
              <a:rPr lang="en-US"/>
              <a:t>A Model for FX data (One event)</a:t>
            </a:r>
          </a:p>
        </p:txBody>
      </p:sp>
      <p:sp>
        <p:nvSpPr>
          <p:cNvPr id="285701" name="Rectangle 3"/>
          <p:cNvSpPr>
            <a:spLocks noGrp="1" noChangeArrowheads="1"/>
          </p:cNvSpPr>
          <p:nvPr>
            <p:ph idx="1"/>
          </p:nvPr>
        </p:nvSpPr>
        <p:spPr/>
        <p:txBody>
          <a:bodyPr/>
          <a:lstStyle/>
          <a:p>
            <a:pPr>
              <a:lnSpc>
                <a:spcPct val="90000"/>
              </a:lnSpc>
            </a:pPr>
            <a:r>
              <a:rPr lang="en-US" sz="1800"/>
              <a:t>We now consider the problem as one of predicting data along the spatial coordinate for fix temporal frequency</a:t>
            </a:r>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pPr>
            <a:r>
              <a:rPr lang="en-US" sz="1800"/>
              <a:t>Take for instance a linear event in</a:t>
            </a:r>
            <a:r>
              <a:rPr lang="en-US" sz="1800" i="1"/>
              <a:t> t-x</a:t>
            </a:r>
            <a:r>
              <a:rPr lang="en-US" sz="1800"/>
              <a:t> with the above representation in </a:t>
            </a:r>
            <a:r>
              <a:rPr lang="en-US" sz="1800" i="1"/>
              <a:t>f-x, </a:t>
            </a:r>
            <a:r>
              <a:rPr lang="en-US" sz="1800"/>
              <a:t>we write</a:t>
            </a:r>
            <a:r>
              <a:rPr lang="en-US" sz="1800" i="1"/>
              <a:t>:</a:t>
            </a:r>
          </a:p>
          <a:p>
            <a:pPr>
              <a:lnSpc>
                <a:spcPct val="90000"/>
              </a:lnSpc>
            </a:pPr>
            <a:endParaRPr lang="en-US" sz="1800"/>
          </a:p>
          <a:p>
            <a:pPr>
              <a:lnSpc>
                <a:spcPct val="90000"/>
              </a:lnSpc>
            </a:pPr>
            <a:endParaRPr lang="en-US" sz="1800"/>
          </a:p>
          <a:p>
            <a:pPr>
              <a:lnSpc>
                <a:spcPct val="90000"/>
              </a:lnSpc>
            </a:pPr>
            <a:endParaRPr lang="en-US" sz="1800"/>
          </a:p>
          <a:p>
            <a:pPr>
              <a:lnSpc>
                <a:spcPct val="90000"/>
              </a:lnSpc>
            </a:pPr>
            <a:endParaRPr lang="en-US" sz="1800"/>
          </a:p>
          <a:p>
            <a:pPr>
              <a:lnSpc>
                <a:spcPct val="90000"/>
              </a:lnSpc>
              <a:buFontTx/>
              <a:buNone/>
            </a:pPr>
            <a:endParaRPr lang="en-US" sz="1800"/>
          </a:p>
        </p:txBody>
      </p:sp>
      <p:sp>
        <p:nvSpPr>
          <p:cNvPr id="285702" name="Slide Number Placeholder 8"/>
          <p:cNvSpPr>
            <a:spLocks noGrp="1"/>
          </p:cNvSpPr>
          <p:nvPr>
            <p:ph type="sldNum" sz="quarter" idx="11"/>
          </p:nvPr>
        </p:nvSpPr>
        <p:spPr>
          <a:noFill/>
        </p:spPr>
        <p:txBody>
          <a:bodyPr/>
          <a:lstStyle/>
          <a:p>
            <a:fld id="{56BF12AC-AD08-A74C-8424-69504E528F41}" type="slidenum">
              <a:rPr lang="en-US" smtClean="0"/>
              <a:pPr/>
              <a:t>44</a:t>
            </a:fld>
            <a:endParaRPr lang="en-US" b="0">
              <a:solidFill>
                <a:schemeClr val="tx1"/>
              </a:solidFill>
            </a:endParaRPr>
          </a:p>
        </p:txBody>
      </p:sp>
      <p:graphicFrame>
        <p:nvGraphicFramePr>
          <p:cNvPr id="285698" name="Object 2"/>
          <p:cNvGraphicFramePr>
            <a:graphicFrameLocks noChangeAspect="1"/>
          </p:cNvGraphicFramePr>
          <p:nvPr/>
        </p:nvGraphicFramePr>
        <p:xfrm>
          <a:off x="2098675" y="2133600"/>
          <a:ext cx="4437063" cy="633413"/>
        </p:xfrm>
        <a:graphic>
          <a:graphicData uri="http://schemas.openxmlformats.org/presentationml/2006/ole">
            <mc:AlternateContent xmlns:mc="http://schemas.openxmlformats.org/markup-compatibility/2006">
              <mc:Choice xmlns:v="urn:schemas-microsoft-com:vml" Requires="v">
                <p:oleObj name="Equation" r:id="rId3" imgW="1600200" imgH="228600" progId="Equation.3">
                  <p:embed/>
                </p:oleObj>
              </mc:Choice>
              <mc:Fallback>
                <p:oleObj name="Equation" r:id="rId3" imgW="1600200" imgH="228600" progId="Equation.3">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675" y="2133600"/>
                        <a:ext cx="4437063" cy="6334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285699" name="Object 3"/>
          <p:cNvGraphicFramePr>
            <a:graphicFrameLocks noChangeAspect="1"/>
          </p:cNvGraphicFramePr>
          <p:nvPr/>
        </p:nvGraphicFramePr>
        <p:xfrm>
          <a:off x="1912938" y="3944938"/>
          <a:ext cx="3836987" cy="1617662"/>
        </p:xfrm>
        <a:graphic>
          <a:graphicData uri="http://schemas.openxmlformats.org/presentationml/2006/ole">
            <mc:AlternateContent xmlns:mc="http://schemas.openxmlformats.org/markup-compatibility/2006">
              <mc:Choice xmlns:v="urn:schemas-microsoft-com:vml" Requires="v">
                <p:oleObj name="Equation" r:id="rId5" imgW="1384300" imgH="584200" progId="Equation.3">
                  <p:embed/>
                </p:oleObj>
              </mc:Choice>
              <mc:Fallback>
                <p:oleObj name="Equation" r:id="rId5" imgW="1384300" imgH="58420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2938" y="3944938"/>
                        <a:ext cx="3836987" cy="1617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7" name="Rectangle 2"/>
          <p:cNvSpPr>
            <a:spLocks noGrp="1" noChangeArrowheads="1"/>
          </p:cNvSpPr>
          <p:nvPr>
            <p:ph type="title"/>
          </p:nvPr>
        </p:nvSpPr>
        <p:spPr/>
        <p:txBody>
          <a:bodyPr/>
          <a:lstStyle/>
          <a:p>
            <a:r>
              <a:rPr lang="en-US"/>
              <a:t>A Model for FX data (One envent)</a:t>
            </a:r>
          </a:p>
        </p:txBody>
      </p:sp>
      <p:sp>
        <p:nvSpPr>
          <p:cNvPr id="287748" name="Rectangle 3"/>
          <p:cNvSpPr>
            <a:spLocks noGrp="1" noChangeArrowheads="1"/>
          </p:cNvSpPr>
          <p:nvPr>
            <p:ph idx="1"/>
          </p:nvPr>
        </p:nvSpPr>
        <p:spPr/>
        <p:txBody>
          <a:bodyPr/>
          <a:lstStyle/>
          <a:p>
            <a:pPr>
              <a:lnSpc>
                <a:spcPct val="90000"/>
              </a:lnSpc>
            </a:pPr>
            <a:r>
              <a:rPr lang="en-US" sz="1600"/>
              <a:t>From last expression, we can derive a recursive relation between the signal recorder at receiver </a:t>
            </a:r>
            <a:r>
              <a:rPr lang="en-US" sz="1600" i="1"/>
              <a:t>j </a:t>
            </a:r>
            <a:r>
              <a:rPr lang="en-US" sz="1600"/>
              <a:t>as a function of the signal at receiver </a:t>
            </a:r>
            <a:r>
              <a:rPr lang="en-US" sz="1600" i="1"/>
              <a:t>j-1</a:t>
            </a:r>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r>
              <a:rPr lang="en-US" sz="1600"/>
              <a:t>The last simple expression  is the basis for </a:t>
            </a:r>
            <a:r>
              <a:rPr lang="en-US" sz="1600" i="1"/>
              <a:t>f-x</a:t>
            </a:r>
            <a:r>
              <a:rPr lang="en-US" sz="1600"/>
              <a:t> prediction/deconvolution and </a:t>
            </a:r>
            <a:r>
              <a:rPr lang="en-US" sz="1600" i="1"/>
              <a:t>snr </a:t>
            </a:r>
            <a:r>
              <a:rPr lang="en-US" sz="1600"/>
              <a:t>enhancement</a:t>
            </a:r>
          </a:p>
          <a:p>
            <a:pPr>
              <a:lnSpc>
                <a:spcPct val="90000"/>
              </a:lnSpc>
            </a:pPr>
            <a:endParaRPr lang="en-US" sz="1600"/>
          </a:p>
          <a:p>
            <a:pPr>
              <a:lnSpc>
                <a:spcPct val="90000"/>
              </a:lnSpc>
            </a:pPr>
            <a:r>
              <a:rPr lang="en-US" sz="1600"/>
              <a:t>If the signal can be predicted, then the non-predictable part must be the noise</a:t>
            </a:r>
          </a:p>
          <a:p>
            <a:pPr>
              <a:lnSpc>
                <a:spcPct val="90000"/>
              </a:lnSpc>
            </a:pPr>
            <a:endParaRPr lang="en-US" sz="1600"/>
          </a:p>
          <a:p>
            <a:pPr>
              <a:lnSpc>
                <a:spcPct val="90000"/>
              </a:lnSpc>
            </a:pPr>
            <a:endParaRPr lang="en-US" sz="1600"/>
          </a:p>
          <a:p>
            <a:pPr>
              <a:lnSpc>
                <a:spcPct val="90000"/>
              </a:lnSpc>
              <a:buFontTx/>
              <a:buNone/>
            </a:pPr>
            <a:r>
              <a:rPr lang="en-US" sz="1200">
                <a:solidFill>
                  <a:srgbClr val="000000"/>
                </a:solidFill>
              </a:rPr>
              <a:t>Canales, L. L., 1984, Random noise reduction: 54th Annual International Meeting, SEG, Expanded Abstracts, Session:S10.1.</a:t>
            </a:r>
            <a:r>
              <a:rPr lang="en-US" sz="1800"/>
              <a:t> </a:t>
            </a:r>
          </a:p>
          <a:p>
            <a:pPr>
              <a:lnSpc>
                <a:spcPct val="90000"/>
              </a:lnSpc>
              <a:buFontTx/>
              <a:buNone/>
            </a:pPr>
            <a:r>
              <a:rPr lang="en-US" sz="1200">
                <a:solidFill>
                  <a:srgbClr val="000000"/>
                </a:solidFill>
              </a:rPr>
              <a:t>Gulunay, N., 1986, FX decon and complex Wiener prediction filter: 56th Annual International Meeting, SEG, Expanded Abstracts, Session:POS2.10. </a:t>
            </a:r>
          </a:p>
          <a:p>
            <a:pPr>
              <a:lnSpc>
                <a:spcPct val="90000"/>
              </a:lnSpc>
              <a:buFontTx/>
              <a:buNone/>
            </a:pPr>
            <a:r>
              <a:rPr lang="en-US" sz="1200">
                <a:solidFill>
                  <a:srgbClr val="000000"/>
                </a:solidFill>
              </a:rPr>
              <a:t>Gulunay, N., 2000, Noncausal spatial prediction filtering for random noise reduction on 3-D poststack data: Geophysics, 65, 1641-1653. </a:t>
            </a:r>
          </a:p>
        </p:txBody>
      </p:sp>
      <p:sp>
        <p:nvSpPr>
          <p:cNvPr id="287749" name="Slide Number Placeholder 7"/>
          <p:cNvSpPr>
            <a:spLocks noGrp="1"/>
          </p:cNvSpPr>
          <p:nvPr>
            <p:ph type="sldNum" sz="quarter" idx="11"/>
          </p:nvPr>
        </p:nvSpPr>
        <p:spPr>
          <a:noFill/>
        </p:spPr>
        <p:txBody>
          <a:bodyPr/>
          <a:lstStyle/>
          <a:p>
            <a:fld id="{1DC11DB6-B0ED-B94C-BB74-16295778DA6D}" type="slidenum">
              <a:rPr lang="en-US" smtClean="0"/>
              <a:pPr/>
              <a:t>45</a:t>
            </a:fld>
            <a:endParaRPr lang="en-US" b="0">
              <a:solidFill>
                <a:schemeClr val="tx1"/>
              </a:solidFill>
            </a:endParaRPr>
          </a:p>
        </p:txBody>
      </p:sp>
      <p:graphicFrame>
        <p:nvGraphicFramePr>
          <p:cNvPr id="287746" name="Object 2"/>
          <p:cNvGraphicFramePr>
            <a:graphicFrameLocks noChangeAspect="1"/>
          </p:cNvGraphicFramePr>
          <p:nvPr/>
        </p:nvGraphicFramePr>
        <p:xfrm>
          <a:off x="3209925" y="2057400"/>
          <a:ext cx="2463800" cy="1019175"/>
        </p:xfrm>
        <a:graphic>
          <a:graphicData uri="http://schemas.openxmlformats.org/presentationml/2006/ole">
            <mc:AlternateContent xmlns:mc="http://schemas.openxmlformats.org/markup-compatibility/2006">
              <mc:Choice xmlns:v="urn:schemas-microsoft-com:vml" Requires="v">
                <p:oleObj name="Equation" r:id="rId3" imgW="889000" imgH="368300" progId="Equation.3">
                  <p:embed/>
                </p:oleObj>
              </mc:Choice>
              <mc:Fallback>
                <p:oleObj name="Equation" r:id="rId3" imgW="889000" imgH="3683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9925" y="2057400"/>
                        <a:ext cx="2463800" cy="1019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6" name="Rectangle 2"/>
          <p:cNvSpPr>
            <a:spLocks noGrp="1" noChangeArrowheads="1"/>
          </p:cNvSpPr>
          <p:nvPr>
            <p:ph type="title"/>
          </p:nvPr>
        </p:nvSpPr>
        <p:spPr/>
        <p:txBody>
          <a:bodyPr/>
          <a:lstStyle/>
          <a:p>
            <a:r>
              <a:rPr lang="en-US"/>
              <a:t>A Model for FX data (One event)</a:t>
            </a:r>
          </a:p>
        </p:txBody>
      </p:sp>
      <p:sp>
        <p:nvSpPr>
          <p:cNvPr id="289797" name="Rectangle 3"/>
          <p:cNvSpPr>
            <a:spLocks noGrp="1" noChangeArrowheads="1"/>
          </p:cNvSpPr>
          <p:nvPr>
            <p:ph idx="1"/>
          </p:nvPr>
        </p:nvSpPr>
        <p:spPr/>
        <p:txBody>
          <a:bodyPr/>
          <a:lstStyle/>
          <a:p>
            <a:pPr>
              <a:lnSpc>
                <a:spcPct val="90000"/>
              </a:lnSpc>
            </a:pPr>
            <a:r>
              <a:rPr lang="en-US" sz="1600"/>
              <a:t>From last expression, we can derive a recursive relation between the signal recorder at reciever </a:t>
            </a:r>
            <a:r>
              <a:rPr lang="en-US" sz="1600" i="1"/>
              <a:t>j </a:t>
            </a:r>
            <a:r>
              <a:rPr lang="en-US" sz="1600"/>
              <a:t>and a function of the signal at receiver </a:t>
            </a:r>
            <a:r>
              <a:rPr lang="en-US" sz="1600" i="1"/>
              <a:t>j-1</a:t>
            </a:r>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r>
              <a:rPr lang="en-US" sz="1600"/>
              <a:t>Determine </a:t>
            </a:r>
            <a:r>
              <a:rPr lang="en-US" sz="1600" i="1"/>
              <a:t>a</a:t>
            </a:r>
            <a:r>
              <a:rPr lang="en-US" sz="1600"/>
              <a:t> from available data  the estimate noise</a:t>
            </a:r>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200">
              <a:solidFill>
                <a:srgbClr val="000000"/>
              </a:solidFill>
            </a:endParaRPr>
          </a:p>
        </p:txBody>
      </p:sp>
      <p:sp>
        <p:nvSpPr>
          <p:cNvPr id="289799" name="Slide Number Placeholder 9"/>
          <p:cNvSpPr>
            <a:spLocks noGrp="1"/>
          </p:cNvSpPr>
          <p:nvPr>
            <p:ph type="sldNum" sz="quarter" idx="11"/>
          </p:nvPr>
        </p:nvSpPr>
        <p:spPr>
          <a:noFill/>
        </p:spPr>
        <p:txBody>
          <a:bodyPr/>
          <a:lstStyle/>
          <a:p>
            <a:fld id="{9D7594AF-A00D-F341-98DC-068857DDF6CF}" type="slidenum">
              <a:rPr lang="en-US" smtClean="0"/>
              <a:pPr/>
              <a:t>46</a:t>
            </a:fld>
            <a:endParaRPr lang="en-US" b="0">
              <a:solidFill>
                <a:schemeClr val="tx1"/>
              </a:solidFill>
            </a:endParaRPr>
          </a:p>
        </p:txBody>
      </p:sp>
      <p:graphicFrame>
        <p:nvGraphicFramePr>
          <p:cNvPr id="289794" name="Object 2"/>
          <p:cNvGraphicFramePr>
            <a:graphicFrameLocks noChangeAspect="1"/>
          </p:cNvGraphicFramePr>
          <p:nvPr/>
        </p:nvGraphicFramePr>
        <p:xfrm>
          <a:off x="2279650" y="2286000"/>
          <a:ext cx="3979863" cy="527050"/>
        </p:xfrm>
        <a:graphic>
          <a:graphicData uri="http://schemas.openxmlformats.org/presentationml/2006/ole">
            <mc:AlternateContent xmlns:mc="http://schemas.openxmlformats.org/markup-compatibility/2006">
              <mc:Choice xmlns:v="urn:schemas-microsoft-com:vml" Requires="v">
                <p:oleObj name="Equation" r:id="rId3" imgW="1435100" imgH="190500" progId="Equation.3">
                  <p:embed/>
                </p:oleObj>
              </mc:Choice>
              <mc:Fallback>
                <p:oleObj name="Equation" r:id="rId3" imgW="1435100" imgH="190500" progId="Equation.3">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2286000"/>
                        <a:ext cx="3979863" cy="527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graphicFrame>
        <p:nvGraphicFramePr>
          <p:cNvPr id="289795" name="Object 3"/>
          <p:cNvGraphicFramePr>
            <a:graphicFrameLocks noChangeAspect="1"/>
          </p:cNvGraphicFramePr>
          <p:nvPr/>
        </p:nvGraphicFramePr>
        <p:xfrm>
          <a:off x="1806575" y="3657600"/>
          <a:ext cx="4365625" cy="2495550"/>
        </p:xfrm>
        <a:graphic>
          <a:graphicData uri="http://schemas.openxmlformats.org/presentationml/2006/ole">
            <mc:AlternateContent xmlns:mc="http://schemas.openxmlformats.org/markup-compatibility/2006">
              <mc:Choice xmlns:v="urn:schemas-microsoft-com:vml" Requires="v">
                <p:oleObj name="Equation" r:id="rId5" imgW="1574800" imgH="901700" progId="Equation.3">
                  <p:embed/>
                </p:oleObj>
              </mc:Choice>
              <mc:Fallback>
                <p:oleObj name="Equation" r:id="rId5" imgW="1574800" imgH="90170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6575" y="3657600"/>
                        <a:ext cx="4365625" cy="2495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89798" name="Text Box 6"/>
          <p:cNvSpPr txBox="1">
            <a:spLocks noChangeArrowheads="1"/>
          </p:cNvSpPr>
          <p:nvPr/>
        </p:nvSpPr>
        <p:spPr bwMode="auto">
          <a:xfrm>
            <a:off x="5334000" y="5105400"/>
            <a:ext cx="3505200" cy="1006475"/>
          </a:xfrm>
          <a:prstGeom prst="rect">
            <a:avLst/>
          </a:prstGeom>
          <a:noFill/>
          <a:ln w="38100">
            <a:noFill/>
            <a:miter lim="800000"/>
            <a:headEnd/>
            <a:tailEnd/>
          </a:ln>
        </p:spPr>
        <p:txBody>
          <a:bodyPr lIns="90000" tIns="46800" rIns="90000" bIns="46800">
            <a:prstTxWarp prst="textNoShape">
              <a:avLst/>
            </a:prstTxWarp>
            <a:spAutoFit/>
          </a:bodyPr>
          <a:lstStyle/>
          <a:p>
            <a:pPr algn="ctr"/>
            <a:r>
              <a:rPr lang="en-US"/>
              <a:t>System of equations from where one can estimate </a:t>
            </a:r>
            <a:r>
              <a:rPr lang="en-US" i="1"/>
              <a:t>a</a:t>
            </a:r>
            <a:r>
              <a:rPr lang="en-US"/>
              <a:t> and the noise (Least Squares!)</a:t>
            </a: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3" name="Rectangle 2"/>
          <p:cNvSpPr>
            <a:spLocks noGrp="1" noChangeArrowheads="1"/>
          </p:cNvSpPr>
          <p:nvPr>
            <p:ph type="title"/>
          </p:nvPr>
        </p:nvSpPr>
        <p:spPr>
          <a:xfrm>
            <a:off x="304800" y="304800"/>
            <a:ext cx="8534400" cy="685800"/>
          </a:xfrm>
        </p:spPr>
        <p:txBody>
          <a:bodyPr/>
          <a:lstStyle/>
          <a:p>
            <a:r>
              <a:rPr lang="en-US"/>
              <a:t>A Model for FX data (</a:t>
            </a:r>
            <a:r>
              <a:rPr lang="en-US" i="1"/>
              <a:t>NP</a:t>
            </a:r>
            <a:r>
              <a:rPr lang="en-US"/>
              <a:t> events)</a:t>
            </a:r>
          </a:p>
        </p:txBody>
      </p:sp>
      <p:sp>
        <p:nvSpPr>
          <p:cNvPr id="291844" name="Rectangle 3"/>
          <p:cNvSpPr>
            <a:spLocks noGrp="1" noChangeArrowheads="1"/>
          </p:cNvSpPr>
          <p:nvPr>
            <p:ph idx="1"/>
          </p:nvPr>
        </p:nvSpPr>
        <p:spPr/>
        <p:txBody>
          <a:bodyPr/>
          <a:lstStyle/>
          <a:p>
            <a:pPr>
              <a:lnSpc>
                <a:spcPct val="90000"/>
              </a:lnSpc>
            </a:pPr>
            <a:r>
              <a:rPr lang="en-US" sz="1600"/>
              <a:t>We can prove that if the data consists of </a:t>
            </a:r>
            <a:r>
              <a:rPr lang="en-US" sz="1600" i="1"/>
              <a:t>NP</a:t>
            </a:r>
            <a:r>
              <a:rPr lang="en-US" sz="1600"/>
              <a:t> linear events</a:t>
            </a: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buFontTx/>
              <a:buNone/>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600" i="1"/>
          </a:p>
          <a:p>
            <a:pPr>
              <a:lnSpc>
                <a:spcPct val="90000"/>
              </a:lnSpc>
            </a:pPr>
            <a:endParaRPr lang="en-US" sz="1200">
              <a:solidFill>
                <a:srgbClr val="000000"/>
              </a:solidFill>
            </a:endParaRPr>
          </a:p>
        </p:txBody>
      </p:sp>
      <p:sp>
        <p:nvSpPr>
          <p:cNvPr id="291845" name="Slide Number Placeholder 7"/>
          <p:cNvSpPr>
            <a:spLocks noGrp="1"/>
          </p:cNvSpPr>
          <p:nvPr>
            <p:ph type="sldNum" sz="quarter" idx="11"/>
          </p:nvPr>
        </p:nvSpPr>
        <p:spPr>
          <a:noFill/>
        </p:spPr>
        <p:txBody>
          <a:bodyPr/>
          <a:lstStyle/>
          <a:p>
            <a:fld id="{D8F80095-1986-F340-9D50-2568867C1F08}" type="slidenum">
              <a:rPr lang="en-US" smtClean="0"/>
              <a:pPr/>
              <a:t>47</a:t>
            </a:fld>
            <a:endParaRPr lang="en-US" b="0">
              <a:solidFill>
                <a:schemeClr val="tx1"/>
              </a:solidFill>
            </a:endParaRPr>
          </a:p>
        </p:txBody>
      </p:sp>
      <p:graphicFrame>
        <p:nvGraphicFramePr>
          <p:cNvPr id="291842" name="Object 2"/>
          <p:cNvGraphicFramePr>
            <a:graphicFrameLocks noChangeAspect="1"/>
          </p:cNvGraphicFramePr>
          <p:nvPr/>
        </p:nvGraphicFramePr>
        <p:xfrm>
          <a:off x="1792288" y="1771650"/>
          <a:ext cx="4721225" cy="4400550"/>
        </p:xfrm>
        <a:graphic>
          <a:graphicData uri="http://schemas.openxmlformats.org/presentationml/2006/ole">
            <mc:AlternateContent xmlns:mc="http://schemas.openxmlformats.org/markup-compatibility/2006">
              <mc:Choice xmlns:v="urn:schemas-microsoft-com:vml" Requires="v">
                <p:oleObj name="Equation" r:id="rId3" imgW="1701800" imgH="1587500" progId="Equation.3">
                  <p:embed/>
                </p:oleObj>
              </mc:Choice>
              <mc:Fallback>
                <p:oleObj name="Equation" r:id="rId3" imgW="1701800" imgH="15875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288" y="1771650"/>
                        <a:ext cx="4721225" cy="4400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1" name="Rectangle 2"/>
          <p:cNvSpPr>
            <a:spLocks noGrp="1" noChangeArrowheads="1"/>
          </p:cNvSpPr>
          <p:nvPr>
            <p:ph type="title"/>
          </p:nvPr>
        </p:nvSpPr>
        <p:spPr>
          <a:xfrm>
            <a:off x="304800" y="304800"/>
            <a:ext cx="8534400" cy="685800"/>
          </a:xfrm>
        </p:spPr>
        <p:txBody>
          <a:bodyPr/>
          <a:lstStyle/>
          <a:p>
            <a:r>
              <a:rPr lang="en-US"/>
              <a:t>A Model for FX data (</a:t>
            </a:r>
            <a:r>
              <a:rPr lang="en-US" i="1"/>
              <a:t>NP</a:t>
            </a:r>
            <a:r>
              <a:rPr lang="en-US"/>
              <a:t> events)</a:t>
            </a:r>
          </a:p>
        </p:txBody>
      </p:sp>
      <p:sp>
        <p:nvSpPr>
          <p:cNvPr id="293892" name="Rectangle 3"/>
          <p:cNvSpPr>
            <a:spLocks noGrp="1" noChangeArrowheads="1"/>
          </p:cNvSpPr>
          <p:nvPr>
            <p:ph idx="1"/>
          </p:nvPr>
        </p:nvSpPr>
        <p:spPr/>
        <p:txBody>
          <a:bodyPr/>
          <a:lstStyle/>
          <a:p>
            <a:pPr>
              <a:lnSpc>
                <a:spcPct val="90000"/>
              </a:lnSpc>
            </a:pPr>
            <a:r>
              <a:rPr lang="en-US" sz="1400"/>
              <a:t>We can prove that if the data consists of </a:t>
            </a:r>
            <a:r>
              <a:rPr lang="en-US" sz="1400" i="1"/>
              <a:t>NP</a:t>
            </a:r>
            <a:r>
              <a:rPr lang="en-US" sz="1400"/>
              <a:t> linear events</a:t>
            </a:r>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r>
              <a:rPr lang="en-US" sz="1400"/>
              <a:t>The coefficients of the recursion are also called prediction error coefficients - They are related to the wavenumber of each linear event </a:t>
            </a:r>
          </a:p>
          <a:p>
            <a:pPr>
              <a:lnSpc>
                <a:spcPct val="90000"/>
              </a:lnSpc>
            </a:pPr>
            <a:endParaRPr lang="en-US" sz="1400" i="1"/>
          </a:p>
          <a:p>
            <a:pPr>
              <a:lnSpc>
                <a:spcPct val="90000"/>
              </a:lnSpc>
            </a:pPr>
            <a:endParaRPr lang="en-US" sz="1400" i="1"/>
          </a:p>
          <a:p>
            <a:pPr>
              <a:lnSpc>
                <a:spcPct val="90000"/>
              </a:lnSpc>
            </a:pPr>
            <a:endParaRPr lang="en-US" sz="1400" i="1"/>
          </a:p>
          <a:p>
            <a:pPr>
              <a:lnSpc>
                <a:spcPct val="90000"/>
              </a:lnSpc>
            </a:pPr>
            <a:endParaRPr lang="en-US" sz="1400" i="1"/>
          </a:p>
          <a:p>
            <a:pPr>
              <a:lnSpc>
                <a:spcPct val="90000"/>
              </a:lnSpc>
            </a:pPr>
            <a:endParaRPr lang="en-US" sz="1400" i="1"/>
          </a:p>
          <a:p>
            <a:pPr>
              <a:lnSpc>
                <a:spcPct val="90000"/>
              </a:lnSpc>
              <a:buFontTx/>
              <a:buNone/>
            </a:pPr>
            <a:endParaRPr lang="en-US" sz="1400" i="1"/>
          </a:p>
          <a:p>
            <a:pPr>
              <a:lnSpc>
                <a:spcPct val="90000"/>
              </a:lnSpc>
            </a:pPr>
            <a:endParaRPr lang="en-US" sz="1400" i="1"/>
          </a:p>
          <a:p>
            <a:pPr>
              <a:lnSpc>
                <a:spcPct val="90000"/>
              </a:lnSpc>
            </a:pPr>
            <a:endParaRPr lang="en-US" sz="1400" i="1"/>
          </a:p>
          <a:p>
            <a:pPr>
              <a:lnSpc>
                <a:spcPct val="90000"/>
              </a:lnSpc>
            </a:pPr>
            <a:endParaRPr lang="en-US" sz="1400" i="1"/>
          </a:p>
          <a:p>
            <a:pPr>
              <a:lnSpc>
                <a:spcPct val="90000"/>
              </a:lnSpc>
            </a:pPr>
            <a:endParaRPr lang="en-US" sz="1400" i="1"/>
          </a:p>
          <a:p>
            <a:pPr>
              <a:lnSpc>
                <a:spcPct val="90000"/>
              </a:lnSpc>
            </a:pPr>
            <a:endParaRPr lang="en-US" sz="1000">
              <a:solidFill>
                <a:srgbClr val="000000"/>
              </a:solidFill>
            </a:endParaRPr>
          </a:p>
        </p:txBody>
      </p:sp>
      <p:sp>
        <p:nvSpPr>
          <p:cNvPr id="293895" name="Slide Number Placeholder 9"/>
          <p:cNvSpPr>
            <a:spLocks noGrp="1"/>
          </p:cNvSpPr>
          <p:nvPr>
            <p:ph type="sldNum" sz="quarter" idx="11"/>
          </p:nvPr>
        </p:nvSpPr>
        <p:spPr>
          <a:noFill/>
        </p:spPr>
        <p:txBody>
          <a:bodyPr/>
          <a:lstStyle/>
          <a:p>
            <a:fld id="{8762C7FC-A318-4346-BEF1-613C791A8454}" type="slidenum">
              <a:rPr lang="en-US" smtClean="0"/>
              <a:pPr/>
              <a:t>48</a:t>
            </a:fld>
            <a:endParaRPr lang="en-US" b="0">
              <a:solidFill>
                <a:schemeClr val="tx1"/>
              </a:solidFill>
            </a:endParaRPr>
          </a:p>
        </p:txBody>
      </p:sp>
      <p:graphicFrame>
        <p:nvGraphicFramePr>
          <p:cNvPr id="293890" name="Object 2"/>
          <p:cNvGraphicFramePr>
            <a:graphicFrameLocks noChangeAspect="1"/>
          </p:cNvGraphicFramePr>
          <p:nvPr/>
        </p:nvGraphicFramePr>
        <p:xfrm>
          <a:off x="762000" y="1676400"/>
          <a:ext cx="6659563" cy="1935163"/>
        </p:xfrm>
        <a:graphic>
          <a:graphicData uri="http://schemas.openxmlformats.org/presentationml/2006/ole">
            <mc:AlternateContent xmlns:mc="http://schemas.openxmlformats.org/markup-compatibility/2006">
              <mc:Choice xmlns:v="urn:schemas-microsoft-com:vml" Requires="v">
                <p:oleObj name="Equation" r:id="rId3" imgW="2400300" imgH="698500" progId="Equation.3">
                  <p:embed/>
                </p:oleObj>
              </mc:Choice>
              <mc:Fallback>
                <p:oleObj name="Equation" r:id="rId3" imgW="2400300" imgH="6985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676400"/>
                        <a:ext cx="6659563" cy="1935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93893" name="Text Box 5"/>
          <p:cNvSpPr txBox="1">
            <a:spLocks noChangeArrowheads="1"/>
          </p:cNvSpPr>
          <p:nvPr/>
        </p:nvSpPr>
        <p:spPr bwMode="auto">
          <a:xfrm>
            <a:off x="3276600" y="4267200"/>
            <a:ext cx="4267200" cy="396875"/>
          </a:xfrm>
          <a:prstGeom prst="rect">
            <a:avLst/>
          </a:prstGeom>
          <a:noFill/>
          <a:ln w="38100">
            <a:noFill/>
            <a:miter lim="800000"/>
            <a:headEnd/>
            <a:tailEnd/>
          </a:ln>
        </p:spPr>
        <p:txBody>
          <a:bodyPr lIns="90000" tIns="46800" rIns="90000" bIns="46800">
            <a:prstTxWarp prst="textNoShape">
              <a:avLst/>
            </a:prstTxWarp>
            <a:spAutoFit/>
          </a:bodyPr>
          <a:lstStyle/>
          <a:p>
            <a:r>
              <a:rPr lang="en-US"/>
              <a:t>Recursion of order NP</a:t>
            </a:r>
          </a:p>
        </p:txBody>
      </p:sp>
      <p:sp>
        <p:nvSpPr>
          <p:cNvPr id="293894" name="AutoShape 7"/>
          <p:cNvSpPr>
            <a:spLocks/>
          </p:cNvSpPr>
          <p:nvPr/>
        </p:nvSpPr>
        <p:spPr bwMode="auto">
          <a:xfrm rot="5499071">
            <a:off x="4030662" y="1163638"/>
            <a:ext cx="644525" cy="5480050"/>
          </a:xfrm>
          <a:prstGeom prst="rightBrace">
            <a:avLst>
              <a:gd name="adj1" fmla="val 179851"/>
              <a:gd name="adj2" fmla="val 50000"/>
            </a:avLst>
          </a:prstGeom>
          <a:noFill/>
          <a:ln w="38100">
            <a:solidFill>
              <a:srgbClr val="004080"/>
            </a:solidFill>
            <a:round/>
            <a:headEnd/>
            <a:tailEnd/>
          </a:ln>
        </p:spPr>
        <p:txBody>
          <a:bodyPr lIns="90000" tIns="46800" rIns="90000" bIns="46800" anchor="ctr">
            <a:prstTxWarp prst="textNoShape">
              <a:avLst/>
            </a:prstTxWarp>
            <a:spAutoFit/>
          </a:bodyPr>
          <a:lstStyle/>
          <a:p>
            <a:endParaRPr 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9" name="Rectangle 2"/>
          <p:cNvSpPr>
            <a:spLocks noGrp="1" noChangeArrowheads="1"/>
          </p:cNvSpPr>
          <p:nvPr>
            <p:ph type="title"/>
          </p:nvPr>
        </p:nvSpPr>
        <p:spPr>
          <a:xfrm>
            <a:off x="304800" y="304800"/>
            <a:ext cx="8534400" cy="685800"/>
          </a:xfrm>
        </p:spPr>
        <p:txBody>
          <a:bodyPr/>
          <a:lstStyle/>
          <a:p>
            <a:r>
              <a:rPr lang="en-US"/>
              <a:t>A Model for FX data (Adding noise)</a:t>
            </a:r>
          </a:p>
        </p:txBody>
      </p:sp>
      <p:sp>
        <p:nvSpPr>
          <p:cNvPr id="295940" name="Rectangle 3"/>
          <p:cNvSpPr>
            <a:spLocks noGrp="1" noChangeArrowheads="1"/>
          </p:cNvSpPr>
          <p:nvPr>
            <p:ph idx="1"/>
          </p:nvPr>
        </p:nvSpPr>
        <p:spPr/>
        <p:txBody>
          <a:bodyPr/>
          <a:lstStyle/>
          <a:p>
            <a:pPr>
              <a:lnSpc>
                <a:spcPct val="90000"/>
              </a:lnSpc>
            </a:pPr>
            <a:r>
              <a:rPr lang="en-US" sz="1400"/>
              <a:t>We now consider also noise:</a:t>
            </a:r>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r>
              <a:rPr lang="en-US" sz="1400"/>
              <a:t>Suppose </a:t>
            </a:r>
            <a:r>
              <a:rPr lang="en-US" sz="1400" i="1"/>
              <a:t>LF=3 </a:t>
            </a:r>
            <a:r>
              <a:rPr lang="en-US" sz="1400"/>
              <a:t>and </a:t>
            </a:r>
            <a:r>
              <a:rPr lang="en-US" sz="1400" i="1"/>
              <a:t>nx=24</a:t>
            </a:r>
            <a:r>
              <a:rPr lang="en-US" sz="1400"/>
              <a:t> channels</a:t>
            </a:r>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a:p>
          <a:p>
            <a:pPr>
              <a:lnSpc>
                <a:spcPct val="90000"/>
              </a:lnSpc>
            </a:pPr>
            <a:endParaRPr lang="en-US" sz="1400" i="1"/>
          </a:p>
          <a:p>
            <a:pPr>
              <a:lnSpc>
                <a:spcPct val="90000"/>
              </a:lnSpc>
            </a:pPr>
            <a:endParaRPr lang="en-US" sz="1400" i="1"/>
          </a:p>
          <a:p>
            <a:pPr>
              <a:lnSpc>
                <a:spcPct val="90000"/>
              </a:lnSpc>
            </a:pPr>
            <a:endParaRPr lang="en-US" sz="1400" i="1"/>
          </a:p>
          <a:p>
            <a:pPr>
              <a:lnSpc>
                <a:spcPct val="90000"/>
              </a:lnSpc>
            </a:pPr>
            <a:endParaRPr lang="en-US" sz="1400" i="1"/>
          </a:p>
          <a:p>
            <a:pPr>
              <a:lnSpc>
                <a:spcPct val="90000"/>
              </a:lnSpc>
              <a:buFontTx/>
              <a:buNone/>
            </a:pPr>
            <a:endParaRPr lang="en-US" sz="1400" i="1"/>
          </a:p>
          <a:p>
            <a:pPr>
              <a:lnSpc>
                <a:spcPct val="90000"/>
              </a:lnSpc>
            </a:pPr>
            <a:endParaRPr lang="en-US" sz="1400" i="1"/>
          </a:p>
          <a:p>
            <a:pPr>
              <a:lnSpc>
                <a:spcPct val="90000"/>
              </a:lnSpc>
            </a:pPr>
            <a:endParaRPr lang="en-US" sz="1400" i="1"/>
          </a:p>
          <a:p>
            <a:pPr>
              <a:lnSpc>
                <a:spcPct val="90000"/>
              </a:lnSpc>
            </a:pPr>
            <a:endParaRPr lang="en-US" sz="1400" i="1"/>
          </a:p>
          <a:p>
            <a:pPr>
              <a:lnSpc>
                <a:spcPct val="90000"/>
              </a:lnSpc>
            </a:pPr>
            <a:endParaRPr lang="en-US" sz="1400" i="1"/>
          </a:p>
          <a:p>
            <a:pPr>
              <a:lnSpc>
                <a:spcPct val="90000"/>
              </a:lnSpc>
            </a:pPr>
            <a:endParaRPr lang="en-US" sz="1000">
              <a:solidFill>
                <a:srgbClr val="000000"/>
              </a:solidFill>
            </a:endParaRPr>
          </a:p>
        </p:txBody>
      </p:sp>
      <p:sp>
        <p:nvSpPr>
          <p:cNvPr id="295945" name="Slide Number Placeholder 11"/>
          <p:cNvSpPr>
            <a:spLocks noGrp="1"/>
          </p:cNvSpPr>
          <p:nvPr>
            <p:ph type="sldNum" sz="quarter" idx="11"/>
          </p:nvPr>
        </p:nvSpPr>
        <p:spPr>
          <a:noFill/>
        </p:spPr>
        <p:txBody>
          <a:bodyPr/>
          <a:lstStyle/>
          <a:p>
            <a:fld id="{4E6ACEDF-7119-3B4E-8536-00522F3223C4}" type="slidenum">
              <a:rPr lang="en-US" smtClean="0"/>
              <a:pPr/>
              <a:t>49</a:t>
            </a:fld>
            <a:endParaRPr lang="en-US" b="0">
              <a:solidFill>
                <a:schemeClr val="tx1"/>
              </a:solidFill>
            </a:endParaRPr>
          </a:p>
        </p:txBody>
      </p:sp>
      <p:graphicFrame>
        <p:nvGraphicFramePr>
          <p:cNvPr id="295938" name="Object 2"/>
          <p:cNvGraphicFramePr>
            <a:graphicFrameLocks noChangeAspect="1"/>
          </p:cNvGraphicFramePr>
          <p:nvPr/>
        </p:nvGraphicFramePr>
        <p:xfrm>
          <a:off x="1098550" y="1447800"/>
          <a:ext cx="6945313" cy="3614738"/>
        </p:xfrm>
        <a:graphic>
          <a:graphicData uri="http://schemas.openxmlformats.org/presentationml/2006/ole">
            <mc:AlternateContent xmlns:mc="http://schemas.openxmlformats.org/markup-compatibility/2006">
              <mc:Choice xmlns:v="urn:schemas-microsoft-com:vml" Requires="v">
                <p:oleObj name="Equation" r:id="rId3" imgW="2705100" imgH="1409700" progId="Equation.3">
                  <p:embed/>
                </p:oleObj>
              </mc:Choice>
              <mc:Fallback>
                <p:oleObj name="Equation" r:id="rId3" imgW="2705100" imgH="14097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550" y="1447800"/>
                        <a:ext cx="6945313" cy="36147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95941" name="Text Box 7"/>
          <p:cNvSpPr txBox="1">
            <a:spLocks noChangeArrowheads="1"/>
          </p:cNvSpPr>
          <p:nvPr/>
        </p:nvSpPr>
        <p:spPr bwMode="auto">
          <a:xfrm>
            <a:off x="5943600" y="3062288"/>
            <a:ext cx="2895600" cy="366712"/>
          </a:xfrm>
          <a:prstGeom prst="rect">
            <a:avLst/>
          </a:prstGeom>
          <a:noFill/>
          <a:ln w="38100">
            <a:noFill/>
            <a:miter lim="800000"/>
            <a:headEnd/>
            <a:tailEnd/>
          </a:ln>
        </p:spPr>
        <p:txBody>
          <a:bodyPr lIns="90000" tIns="46800" rIns="90000" bIns="46800">
            <a:prstTxWarp prst="textNoShape">
              <a:avLst/>
            </a:prstTxWarp>
            <a:spAutoFit/>
          </a:bodyPr>
          <a:lstStyle/>
          <a:p>
            <a:pPr algn="ctr"/>
            <a:r>
              <a:rPr lang="en-US" sz="1800"/>
              <a:t>Notice that  I have added noise</a:t>
            </a:r>
          </a:p>
        </p:txBody>
      </p:sp>
      <p:sp>
        <p:nvSpPr>
          <p:cNvPr id="295942" name="Line 8"/>
          <p:cNvSpPr>
            <a:spLocks noChangeShapeType="1"/>
          </p:cNvSpPr>
          <p:nvPr/>
        </p:nvSpPr>
        <p:spPr bwMode="auto">
          <a:xfrm flipV="1">
            <a:off x="7391400" y="2286000"/>
            <a:ext cx="381000" cy="762000"/>
          </a:xfrm>
          <a:prstGeom prst="line">
            <a:avLst/>
          </a:prstGeom>
          <a:noFill/>
          <a:ln w="38100">
            <a:solidFill>
              <a:srgbClr val="004080"/>
            </a:solidFill>
            <a:round/>
            <a:headEnd/>
            <a:tailEnd type="triangle" w="med" len="med"/>
          </a:ln>
        </p:spPr>
        <p:txBody>
          <a:bodyPr lIns="90000" tIns="46800" rIns="90000" bIns="46800" anchor="ctr">
            <a:prstTxWarp prst="textNoShape">
              <a:avLst/>
            </a:prstTxWarp>
            <a:spAutoFit/>
          </a:bodyPr>
          <a:lstStyle/>
          <a:p>
            <a:endParaRPr lang="en-US"/>
          </a:p>
        </p:txBody>
      </p:sp>
      <p:sp>
        <p:nvSpPr>
          <p:cNvPr id="295943" name="Line 9"/>
          <p:cNvSpPr>
            <a:spLocks noChangeShapeType="1"/>
          </p:cNvSpPr>
          <p:nvPr/>
        </p:nvSpPr>
        <p:spPr bwMode="auto">
          <a:xfrm flipV="1">
            <a:off x="6400800" y="1219200"/>
            <a:ext cx="990600" cy="685800"/>
          </a:xfrm>
          <a:prstGeom prst="line">
            <a:avLst/>
          </a:prstGeom>
          <a:noFill/>
          <a:ln w="38100">
            <a:solidFill>
              <a:srgbClr val="004080"/>
            </a:solidFill>
            <a:round/>
            <a:headEnd/>
            <a:tailEnd type="triangle" w="med" len="med"/>
          </a:ln>
        </p:spPr>
        <p:txBody>
          <a:bodyPr wrap="none" lIns="90000" tIns="46800" rIns="90000" bIns="46800" anchor="ctr">
            <a:prstTxWarp prst="textNoShape">
              <a:avLst/>
            </a:prstTxWarp>
            <a:spAutoFit/>
          </a:bodyPr>
          <a:lstStyle/>
          <a:p>
            <a:endParaRPr lang="en-US"/>
          </a:p>
        </p:txBody>
      </p:sp>
      <p:sp>
        <p:nvSpPr>
          <p:cNvPr id="295944" name="Text Box 10"/>
          <p:cNvSpPr txBox="1">
            <a:spLocks noChangeArrowheads="1"/>
          </p:cNvSpPr>
          <p:nvPr/>
        </p:nvSpPr>
        <p:spPr bwMode="auto">
          <a:xfrm>
            <a:off x="6096000" y="776288"/>
            <a:ext cx="2667000" cy="366712"/>
          </a:xfrm>
          <a:prstGeom prst="rect">
            <a:avLst/>
          </a:prstGeom>
          <a:noFill/>
          <a:ln w="38100">
            <a:noFill/>
            <a:miter lim="800000"/>
            <a:headEnd/>
            <a:tailEnd/>
          </a:ln>
        </p:spPr>
        <p:txBody>
          <a:bodyPr lIns="90000" tIns="46800" rIns="90000" bIns="46800">
            <a:prstTxWarp prst="textNoShape">
              <a:avLst/>
            </a:prstTxWarp>
            <a:spAutoFit/>
          </a:bodyPr>
          <a:lstStyle/>
          <a:p>
            <a:pPr algn="ctr"/>
            <a:r>
              <a:rPr lang="en-US" sz="1800" i="1"/>
              <a:t>LF</a:t>
            </a:r>
            <a:r>
              <a:rPr lang="en-US" sz="1800"/>
              <a:t> (not </a:t>
            </a:r>
            <a:r>
              <a:rPr lang="en-US" sz="1800" i="1"/>
              <a:t>NP</a:t>
            </a:r>
            <a:r>
              <a:rPr lang="en-US" sz="1800"/>
              <a:t>) coefficients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23528" y="404664"/>
            <a:ext cx="8534400" cy="685800"/>
          </a:xfrm>
        </p:spPr>
        <p:txBody>
          <a:bodyPr/>
          <a:lstStyle/>
          <a:p>
            <a:r>
              <a:rPr lang="en-US"/>
              <a:t>Noise attenuation with “TRANSFORM-BASED” methods</a:t>
            </a:r>
          </a:p>
        </p:txBody>
      </p:sp>
      <p:sp>
        <p:nvSpPr>
          <p:cNvPr id="21507" name="Content Placeholder 42"/>
          <p:cNvSpPr>
            <a:spLocks noGrp="1"/>
          </p:cNvSpPr>
          <p:nvPr>
            <p:ph idx="1"/>
          </p:nvPr>
        </p:nvSpPr>
        <p:spPr>
          <a:xfrm>
            <a:off x="5940152" y="1196752"/>
            <a:ext cx="3024336" cy="936104"/>
          </a:xfrm>
        </p:spPr>
        <p:txBody>
          <a:bodyPr/>
          <a:lstStyle/>
          <a:p>
            <a:pPr marL="0" indent="0" algn="ctr">
              <a:buNone/>
            </a:pPr>
            <a:r>
              <a:rPr lang="en-US" sz="1200" b="1" dirty="0">
                <a:solidFill>
                  <a:srgbClr val="FF0000"/>
                </a:solidFill>
              </a:rPr>
              <a:t>Note the isolation of</a:t>
            </a:r>
          </a:p>
          <a:p>
            <a:pPr marL="0" indent="0" algn="ctr">
              <a:buNone/>
            </a:pPr>
            <a:r>
              <a:rPr lang="en-US" sz="1200" b="1" dirty="0">
                <a:solidFill>
                  <a:srgbClr val="FF0000"/>
                </a:solidFill>
              </a:rPr>
              <a:t> events in Transform Domain -&gt; This is important for the transform to permit noise separation, reconstruction etc. </a:t>
            </a:r>
          </a:p>
        </p:txBody>
      </p:sp>
      <p:sp>
        <p:nvSpPr>
          <p:cNvPr id="21513" name="Slide Number Placeholder 43"/>
          <p:cNvSpPr>
            <a:spLocks noGrp="1"/>
          </p:cNvSpPr>
          <p:nvPr>
            <p:ph type="sldNum" sz="quarter" idx="11"/>
          </p:nvPr>
        </p:nvSpPr>
        <p:spPr>
          <a:noFill/>
        </p:spPr>
        <p:txBody>
          <a:bodyPr/>
          <a:lstStyle/>
          <a:p>
            <a:fld id="{EE1F9A73-6582-354D-8F86-D4F14F9742C0}" type="slidenum">
              <a:rPr lang="en-US" smtClean="0"/>
              <a:pPr/>
              <a:t>5</a:t>
            </a:fld>
            <a:endParaRPr lang="en-US" b="0">
              <a:solidFill>
                <a:schemeClr val="tx1"/>
              </a:solidFill>
            </a:endParaRPr>
          </a:p>
        </p:txBody>
      </p:sp>
      <p:sp>
        <p:nvSpPr>
          <p:cNvPr id="21544" name="Oval 7"/>
          <p:cNvSpPr>
            <a:spLocks noChangeArrowheads="1"/>
          </p:cNvSpPr>
          <p:nvPr/>
        </p:nvSpPr>
        <p:spPr bwMode="auto">
          <a:xfrm>
            <a:off x="304800" y="2438400"/>
            <a:ext cx="2362200" cy="1600200"/>
          </a:xfrm>
          <a:prstGeom prst="ellipse">
            <a:avLst/>
          </a:prstGeom>
          <a:noFill/>
          <a:ln w="57150">
            <a:solidFill>
              <a:schemeClr val="tx2"/>
            </a:solidFill>
            <a:round/>
            <a:headEnd/>
            <a:tailEnd/>
          </a:ln>
        </p:spPr>
        <p:txBody>
          <a:bodyPr wrap="none" anchor="ctr">
            <a:prstTxWarp prst="textNoShape">
              <a:avLst/>
            </a:prstTxWarp>
          </a:bodyPr>
          <a:lstStyle/>
          <a:p>
            <a:endParaRPr lang="en-US"/>
          </a:p>
        </p:txBody>
      </p:sp>
      <p:graphicFrame>
        <p:nvGraphicFramePr>
          <p:cNvPr id="33" name="Object 32"/>
          <p:cNvGraphicFramePr>
            <a:graphicFrameLocks noChangeAspect="1"/>
          </p:cNvGraphicFramePr>
          <p:nvPr/>
        </p:nvGraphicFramePr>
        <p:xfrm>
          <a:off x="1143000" y="2819400"/>
          <a:ext cx="450850" cy="573809"/>
        </p:xfrm>
        <a:graphic>
          <a:graphicData uri="http://schemas.openxmlformats.org/presentationml/2006/ole">
            <mc:AlternateContent xmlns:mc="http://schemas.openxmlformats.org/markup-compatibility/2006">
              <mc:Choice xmlns:v="urn:schemas-microsoft-com:vml" Requires="v">
                <p:oleObj name="Equation" r:id="rId3" imgW="139700" imgH="177800" progId="Equation.3">
                  <p:embed/>
                </p:oleObj>
              </mc:Choice>
              <mc:Fallback>
                <p:oleObj name="Equation" r:id="rId3" imgW="139700" imgH="1778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819400"/>
                        <a:ext cx="450850" cy="57380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5" name="Object 3"/>
          <p:cNvGraphicFramePr>
            <a:graphicFrameLocks noChangeAspect="1"/>
          </p:cNvGraphicFramePr>
          <p:nvPr/>
        </p:nvGraphicFramePr>
        <p:xfrm>
          <a:off x="1330325" y="2971800"/>
          <a:ext cx="533400" cy="573088"/>
        </p:xfrm>
        <a:graphic>
          <a:graphicData uri="http://schemas.openxmlformats.org/presentationml/2006/ole">
            <mc:AlternateContent xmlns:mc="http://schemas.openxmlformats.org/markup-compatibility/2006">
              <mc:Choice xmlns:v="urn:schemas-microsoft-com:vml" Requires="v">
                <p:oleObj name="Equation" r:id="rId5" imgW="165100" imgH="177800" progId="Equation.3">
                  <p:embed/>
                </p:oleObj>
              </mc:Choice>
              <mc:Fallback>
                <p:oleObj name="Equation" r:id="rId5" imgW="165100" imgH="177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0325" y="2971800"/>
                        <a:ext cx="533400"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6" name="Object 4"/>
          <p:cNvGraphicFramePr>
            <a:graphicFrameLocks noChangeAspect="1"/>
          </p:cNvGraphicFramePr>
          <p:nvPr/>
        </p:nvGraphicFramePr>
        <p:xfrm>
          <a:off x="1143000" y="3200400"/>
          <a:ext cx="531812" cy="573088"/>
        </p:xfrm>
        <a:graphic>
          <a:graphicData uri="http://schemas.openxmlformats.org/presentationml/2006/ole">
            <mc:AlternateContent xmlns:mc="http://schemas.openxmlformats.org/markup-compatibility/2006">
              <mc:Choice xmlns:v="urn:schemas-microsoft-com:vml" Requires="v">
                <p:oleObj name="Equation" r:id="rId7" imgW="165100" imgH="177800" progId="Equation.3">
                  <p:embed/>
                </p:oleObj>
              </mc:Choice>
              <mc:Fallback>
                <p:oleObj name="Equation" r:id="rId7" imgW="165100" imgH="17780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3200400"/>
                        <a:ext cx="531812"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8" name="Object 6"/>
          <p:cNvGraphicFramePr>
            <a:graphicFrameLocks noChangeAspect="1"/>
          </p:cNvGraphicFramePr>
          <p:nvPr/>
        </p:nvGraphicFramePr>
        <p:xfrm>
          <a:off x="6872288" y="2743200"/>
          <a:ext cx="574675" cy="573088"/>
        </p:xfrm>
        <a:graphic>
          <a:graphicData uri="http://schemas.openxmlformats.org/presentationml/2006/ole">
            <mc:AlternateContent xmlns:mc="http://schemas.openxmlformats.org/markup-compatibility/2006">
              <mc:Choice xmlns:v="urn:schemas-microsoft-com:vml" Requires="v">
                <p:oleObj name="Equation" r:id="rId9" imgW="177800" imgH="177800" progId="Equation.3">
                  <p:embed/>
                </p:oleObj>
              </mc:Choice>
              <mc:Fallback>
                <p:oleObj name="Equation" r:id="rId9" imgW="177800" imgH="1778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72288" y="2743200"/>
                        <a:ext cx="574675"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39" name="Object 7"/>
          <p:cNvGraphicFramePr>
            <a:graphicFrameLocks noChangeAspect="1"/>
          </p:cNvGraphicFramePr>
          <p:nvPr/>
        </p:nvGraphicFramePr>
        <p:xfrm>
          <a:off x="6305550" y="2514600"/>
          <a:ext cx="614363" cy="573088"/>
        </p:xfrm>
        <a:graphic>
          <a:graphicData uri="http://schemas.openxmlformats.org/presentationml/2006/ole">
            <mc:AlternateContent xmlns:mc="http://schemas.openxmlformats.org/markup-compatibility/2006">
              <mc:Choice xmlns:v="urn:schemas-microsoft-com:vml" Requires="v">
                <p:oleObj name="Equation" r:id="rId11" imgW="190500" imgH="177800" progId="Equation.3">
                  <p:embed/>
                </p:oleObj>
              </mc:Choice>
              <mc:Fallback>
                <p:oleObj name="Equation" r:id="rId11" imgW="190500" imgH="1778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05550" y="2514600"/>
                        <a:ext cx="614363"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18441" name="Object 9"/>
          <p:cNvGraphicFramePr>
            <a:graphicFrameLocks noChangeAspect="1"/>
          </p:cNvGraphicFramePr>
          <p:nvPr/>
        </p:nvGraphicFramePr>
        <p:xfrm>
          <a:off x="1295400" y="4800600"/>
          <a:ext cx="531813" cy="573088"/>
        </p:xfrm>
        <a:graphic>
          <a:graphicData uri="http://schemas.openxmlformats.org/presentationml/2006/ole">
            <mc:AlternateContent xmlns:mc="http://schemas.openxmlformats.org/markup-compatibility/2006">
              <mc:Choice xmlns:v="urn:schemas-microsoft-com:vml" Requires="v">
                <p:oleObj name="Equation" r:id="rId13" imgW="165100" imgH="177800" progId="Equation.3">
                  <p:embed/>
                </p:oleObj>
              </mc:Choice>
              <mc:Fallback>
                <p:oleObj name="Equation" r:id="rId13" imgW="165100" imgH="17780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5400" y="4800600"/>
                        <a:ext cx="531813"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3" name="Oval 7"/>
          <p:cNvSpPr>
            <a:spLocks noChangeArrowheads="1"/>
          </p:cNvSpPr>
          <p:nvPr/>
        </p:nvSpPr>
        <p:spPr bwMode="auto">
          <a:xfrm>
            <a:off x="457200" y="4419600"/>
            <a:ext cx="2362200" cy="1600200"/>
          </a:xfrm>
          <a:prstGeom prst="ellipse">
            <a:avLst/>
          </a:prstGeom>
          <a:noFill/>
          <a:ln w="57150">
            <a:solidFill>
              <a:schemeClr val="tx2"/>
            </a:solidFill>
            <a:round/>
            <a:headEnd/>
            <a:tailEnd/>
          </a:ln>
        </p:spPr>
        <p:txBody>
          <a:bodyPr wrap="none" anchor="ctr">
            <a:prstTxWarp prst="textNoShape">
              <a:avLst/>
            </a:prstTxWarp>
          </a:bodyPr>
          <a:lstStyle/>
          <a:p>
            <a:endParaRPr lang="en-US"/>
          </a:p>
        </p:txBody>
      </p:sp>
      <p:sp>
        <p:nvSpPr>
          <p:cNvPr id="44" name="Oval 7"/>
          <p:cNvSpPr>
            <a:spLocks noChangeArrowheads="1"/>
          </p:cNvSpPr>
          <p:nvPr/>
        </p:nvSpPr>
        <p:spPr bwMode="auto">
          <a:xfrm>
            <a:off x="5562600" y="2590800"/>
            <a:ext cx="2362200" cy="1600200"/>
          </a:xfrm>
          <a:prstGeom prst="ellipse">
            <a:avLst/>
          </a:prstGeom>
          <a:solidFill>
            <a:schemeClr val="bg2"/>
          </a:solidFill>
          <a:ln w="57150">
            <a:solidFill>
              <a:schemeClr val="tx2"/>
            </a:solidFill>
            <a:round/>
            <a:headEnd/>
            <a:tailEnd/>
          </a:ln>
        </p:spPr>
        <p:txBody>
          <a:bodyPr wrap="none" anchor="ctr">
            <a:prstTxWarp prst="textNoShape">
              <a:avLst/>
            </a:prstTxWarp>
          </a:bodyPr>
          <a:lstStyle/>
          <a:p>
            <a:endParaRPr lang="en-US"/>
          </a:p>
        </p:txBody>
      </p:sp>
      <p:cxnSp>
        <p:nvCxnSpPr>
          <p:cNvPr id="47" name="Straight Arrow Connector 46"/>
          <p:cNvCxnSpPr/>
          <p:nvPr/>
        </p:nvCxnSpPr>
        <p:spPr bwMode="auto">
          <a:xfrm>
            <a:off x="3048000" y="3124200"/>
            <a:ext cx="2286000" cy="1588"/>
          </a:xfrm>
          <a:prstGeom prst="straightConnector1">
            <a:avLst/>
          </a:prstGeom>
          <a:noFill/>
          <a:ln w="38100" cap="flat" cmpd="sng" algn="ctr">
            <a:solidFill>
              <a:srgbClr val="004080"/>
            </a:solidFill>
            <a:prstDash val="solid"/>
            <a:round/>
            <a:headEnd type="none" w="med" len="med"/>
            <a:tailEnd type="arrow"/>
          </a:ln>
          <a:effectLst/>
        </p:spPr>
      </p:cxnSp>
      <p:sp>
        <p:nvSpPr>
          <p:cNvPr id="21" name="Oval 20"/>
          <p:cNvSpPr/>
          <p:nvPr/>
        </p:nvSpPr>
        <p:spPr bwMode="auto">
          <a:xfrm>
            <a:off x="6019800" y="3124200"/>
            <a:ext cx="609600" cy="609600"/>
          </a:xfrm>
          <a:prstGeom prst="ellipse">
            <a:avLst/>
          </a:prstGeom>
          <a:solidFill>
            <a:schemeClr val="bg1"/>
          </a:solidFill>
          <a:ln w="38100" cap="flat" cmpd="sng" algn="ctr">
            <a:solidFill>
              <a:srgbClr val="00408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cxnSp>
        <p:nvCxnSpPr>
          <p:cNvPr id="23" name="Straight Arrow Connector 22"/>
          <p:cNvCxnSpPr/>
          <p:nvPr/>
        </p:nvCxnSpPr>
        <p:spPr bwMode="auto">
          <a:xfrm rot="10800000" flipV="1">
            <a:off x="2895600" y="3886200"/>
            <a:ext cx="2590800" cy="990600"/>
          </a:xfrm>
          <a:prstGeom prst="straightConnector1">
            <a:avLst/>
          </a:prstGeom>
          <a:noFill/>
          <a:ln w="38100" cap="flat" cmpd="sng" algn="ctr">
            <a:solidFill>
              <a:srgbClr val="004080"/>
            </a:solidFill>
            <a:prstDash val="solid"/>
            <a:round/>
            <a:headEnd type="none" w="med" len="med"/>
            <a:tailEnd type="arrow"/>
          </a:ln>
          <a:effectLst/>
        </p:spPr>
      </p:cxnSp>
      <p:cxnSp>
        <p:nvCxnSpPr>
          <p:cNvPr id="20" name="Straight Connector 19"/>
          <p:cNvCxnSpPr/>
          <p:nvPr/>
        </p:nvCxnSpPr>
        <p:spPr bwMode="auto">
          <a:xfrm>
            <a:off x="1447800" y="4191000"/>
            <a:ext cx="152400" cy="1588"/>
          </a:xfrm>
          <a:prstGeom prst="line">
            <a:avLst/>
          </a:prstGeom>
          <a:noFill/>
          <a:ln w="38100" cap="flat" cmpd="sng" algn="ctr">
            <a:solidFill>
              <a:srgbClr val="004080"/>
            </a:solidFill>
            <a:prstDash val="solid"/>
            <a:round/>
            <a:headEnd type="none" w="med" len="med"/>
            <a:tailEnd type="none" w="med" len="med"/>
          </a:ln>
          <a:effectLst/>
        </p:spPr>
      </p:cxnSp>
      <p:cxnSp>
        <p:nvCxnSpPr>
          <p:cNvPr id="24" name="Straight Arrow Connector 23"/>
          <p:cNvCxnSpPr/>
          <p:nvPr/>
        </p:nvCxnSpPr>
        <p:spPr bwMode="auto">
          <a:xfrm>
            <a:off x="2895600" y="5334000"/>
            <a:ext cx="1295400" cy="304800"/>
          </a:xfrm>
          <a:prstGeom prst="straightConnector1">
            <a:avLst/>
          </a:prstGeom>
          <a:noFill/>
          <a:ln w="38100" cap="flat" cmpd="sng" algn="ctr">
            <a:solidFill>
              <a:srgbClr val="004080"/>
            </a:solidFill>
            <a:prstDash val="solid"/>
            <a:round/>
            <a:headEnd type="none" w="med" len="med"/>
            <a:tailEnd type="arrow"/>
          </a:ln>
          <a:effectLst/>
        </p:spPr>
      </p:cxnSp>
      <p:sp>
        <p:nvSpPr>
          <p:cNvPr id="25" name="Oval 7"/>
          <p:cNvSpPr>
            <a:spLocks noChangeArrowheads="1"/>
          </p:cNvSpPr>
          <p:nvPr/>
        </p:nvSpPr>
        <p:spPr bwMode="auto">
          <a:xfrm>
            <a:off x="4267200" y="4953000"/>
            <a:ext cx="2362200" cy="1600200"/>
          </a:xfrm>
          <a:prstGeom prst="ellipse">
            <a:avLst/>
          </a:prstGeom>
          <a:noFill/>
          <a:ln w="57150">
            <a:solidFill>
              <a:schemeClr val="tx2"/>
            </a:solidFill>
            <a:round/>
            <a:headEnd/>
            <a:tailEnd/>
          </a:ln>
        </p:spPr>
        <p:txBody>
          <a:bodyPr wrap="none" anchor="ctr">
            <a:prstTxWarp prst="textNoShape">
              <a:avLst/>
            </a:prstTxWarp>
          </a:bodyPr>
          <a:lstStyle/>
          <a:p>
            <a:endParaRPr lang="en-US"/>
          </a:p>
        </p:txBody>
      </p:sp>
      <p:graphicFrame>
        <p:nvGraphicFramePr>
          <p:cNvPr id="26" name="Object 25"/>
          <p:cNvGraphicFramePr>
            <a:graphicFrameLocks noChangeAspect="1"/>
          </p:cNvGraphicFramePr>
          <p:nvPr/>
        </p:nvGraphicFramePr>
        <p:xfrm>
          <a:off x="5181600" y="5334000"/>
          <a:ext cx="450850" cy="573809"/>
        </p:xfrm>
        <a:graphic>
          <a:graphicData uri="http://schemas.openxmlformats.org/presentationml/2006/ole">
            <mc:AlternateContent xmlns:mc="http://schemas.openxmlformats.org/markup-compatibility/2006">
              <mc:Choice xmlns:v="urn:schemas-microsoft-com:vml" Requires="v">
                <p:oleObj name="Equation" r:id="rId15" imgW="139700" imgH="177800" progId="Equation.3">
                  <p:embed/>
                </p:oleObj>
              </mc:Choice>
              <mc:Fallback>
                <p:oleObj name="Equation" r:id="rId15" imgW="139700" imgH="177800" progId="Equation.3">
                  <p:embed/>
                  <p:pic>
                    <p:nvPicPr>
                      <p:cNvPr id="0" name="Picture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81600" y="5334000"/>
                        <a:ext cx="450850" cy="573809"/>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27" name="Object 3"/>
          <p:cNvGraphicFramePr>
            <a:graphicFrameLocks noChangeAspect="1"/>
          </p:cNvGraphicFramePr>
          <p:nvPr/>
        </p:nvGraphicFramePr>
        <p:xfrm>
          <a:off x="5370513" y="5486400"/>
          <a:ext cx="531812" cy="573088"/>
        </p:xfrm>
        <a:graphic>
          <a:graphicData uri="http://schemas.openxmlformats.org/presentationml/2006/ole">
            <mc:AlternateContent xmlns:mc="http://schemas.openxmlformats.org/markup-compatibility/2006">
              <mc:Choice xmlns:v="urn:schemas-microsoft-com:vml" Requires="v">
                <p:oleObj name="Equation" r:id="rId17" imgW="165100" imgH="177800" progId="Equation.3">
                  <p:embed/>
                </p:oleObj>
              </mc:Choice>
              <mc:Fallback>
                <p:oleObj name="Equation" r:id="rId17" imgW="165100" imgH="177800" progId="Equation.3">
                  <p:embed/>
                  <p:pic>
                    <p:nvPicPr>
                      <p:cNvPr id="0" name="Picture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70513" y="5486400"/>
                        <a:ext cx="531812"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365581" name="Object 13"/>
          <p:cNvGraphicFramePr>
            <a:graphicFrameLocks noChangeAspect="1"/>
          </p:cNvGraphicFramePr>
          <p:nvPr/>
        </p:nvGraphicFramePr>
        <p:xfrm>
          <a:off x="6019800" y="3124200"/>
          <a:ext cx="614363" cy="573088"/>
        </p:xfrm>
        <a:graphic>
          <a:graphicData uri="http://schemas.openxmlformats.org/presentationml/2006/ole">
            <mc:AlternateContent xmlns:mc="http://schemas.openxmlformats.org/markup-compatibility/2006">
              <mc:Choice xmlns:v="urn:schemas-microsoft-com:vml" Requires="v">
                <p:oleObj name="Equation" r:id="rId19" imgW="190500" imgH="177800" progId="Equation.3">
                  <p:embed/>
                </p:oleObj>
              </mc:Choice>
              <mc:Fallback>
                <p:oleObj name="Equation" r:id="rId19" imgW="190500" imgH="177800" progId="Equation.3">
                  <p:embed/>
                  <p:pic>
                    <p:nvPicPr>
                      <p:cNvPr id="0" name="Picture 1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019800" y="3124200"/>
                        <a:ext cx="614363" cy="573088"/>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7" name="Rectangle 2"/>
          <p:cNvSpPr>
            <a:spLocks noGrp="1" noChangeArrowheads="1"/>
          </p:cNvSpPr>
          <p:nvPr>
            <p:ph type="title"/>
          </p:nvPr>
        </p:nvSpPr>
        <p:spPr>
          <a:xfrm>
            <a:off x="304800" y="304800"/>
            <a:ext cx="8534400" cy="685800"/>
          </a:xfrm>
        </p:spPr>
        <p:txBody>
          <a:bodyPr/>
          <a:lstStyle/>
          <a:p>
            <a:r>
              <a:rPr lang="en-US"/>
              <a:t>A Model for FX data (Using the available information)</a:t>
            </a:r>
          </a:p>
        </p:txBody>
      </p:sp>
      <p:sp>
        <p:nvSpPr>
          <p:cNvPr id="297989" name="Slide Number Placeholder 7"/>
          <p:cNvSpPr>
            <a:spLocks noGrp="1"/>
          </p:cNvSpPr>
          <p:nvPr>
            <p:ph type="sldNum" sz="quarter" idx="11"/>
          </p:nvPr>
        </p:nvSpPr>
        <p:spPr>
          <a:noFill/>
        </p:spPr>
        <p:txBody>
          <a:bodyPr/>
          <a:lstStyle/>
          <a:p>
            <a:fld id="{65A2FB24-CE6B-7443-975F-35BD3920DB60}" type="slidenum">
              <a:rPr lang="en-US" smtClean="0"/>
              <a:pPr/>
              <a:t>50</a:t>
            </a:fld>
            <a:endParaRPr lang="en-US" b="0">
              <a:solidFill>
                <a:schemeClr val="tx1"/>
              </a:solidFill>
            </a:endParaRPr>
          </a:p>
        </p:txBody>
      </p:sp>
      <p:graphicFrame>
        <p:nvGraphicFramePr>
          <p:cNvPr id="297986" name="Object 2"/>
          <p:cNvGraphicFramePr>
            <a:graphicFrameLocks noChangeAspect="1"/>
          </p:cNvGraphicFramePr>
          <p:nvPr/>
        </p:nvGraphicFramePr>
        <p:xfrm>
          <a:off x="1600200" y="1371600"/>
          <a:ext cx="6248400" cy="4775200"/>
        </p:xfrm>
        <a:graphic>
          <a:graphicData uri="http://schemas.openxmlformats.org/presentationml/2006/ole">
            <mc:AlternateContent xmlns:mc="http://schemas.openxmlformats.org/markup-compatibility/2006">
              <mc:Choice xmlns:v="urn:schemas-microsoft-com:vml" Requires="v">
                <p:oleObj name="Equation" r:id="rId3" imgW="2870200" imgH="2197100" progId="Equation.3">
                  <p:embed/>
                </p:oleObj>
              </mc:Choice>
              <mc:Fallback>
                <p:oleObj name="Equation" r:id="rId3" imgW="2870200" imgH="21971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371600"/>
                        <a:ext cx="6248400" cy="477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297988" name="Text Box 6"/>
          <p:cNvSpPr txBox="1">
            <a:spLocks noChangeArrowheads="1"/>
          </p:cNvSpPr>
          <p:nvPr/>
        </p:nvSpPr>
        <p:spPr bwMode="auto">
          <a:xfrm>
            <a:off x="762000" y="1066800"/>
            <a:ext cx="6705600" cy="396875"/>
          </a:xfrm>
          <a:prstGeom prst="rect">
            <a:avLst/>
          </a:prstGeom>
          <a:noFill/>
          <a:ln w="38100">
            <a:noFill/>
            <a:miter lim="800000"/>
            <a:headEnd/>
            <a:tailEnd/>
          </a:ln>
        </p:spPr>
        <p:txBody>
          <a:bodyPr lIns="90000" tIns="46800" rIns="90000" bIns="46800">
            <a:prstTxWarp prst="textNoShape">
              <a:avLst/>
            </a:prstTxWarp>
            <a:spAutoFit/>
          </a:bodyPr>
          <a:lstStyle/>
          <a:p>
            <a:r>
              <a:rPr lang="en-US"/>
              <a:t>Ignoring non-recorded data (Using available information </a:t>
            </a:r>
            <a:r>
              <a:rPr lang="en-US" i="1" u="sng"/>
              <a:t>only</a:t>
            </a:r>
            <a:r>
              <a:rPr lang="en-US" i="1"/>
              <a:t> !</a:t>
            </a:r>
            <a:r>
              <a:rPr lang="en-US"/>
              <a:t>)</a:t>
            </a: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5" name="Rectangle 2"/>
          <p:cNvSpPr>
            <a:spLocks noGrp="1" noChangeArrowheads="1"/>
          </p:cNvSpPr>
          <p:nvPr>
            <p:ph type="title"/>
          </p:nvPr>
        </p:nvSpPr>
        <p:spPr>
          <a:xfrm>
            <a:off x="304800" y="304800"/>
            <a:ext cx="8534400" cy="685800"/>
          </a:xfrm>
        </p:spPr>
        <p:txBody>
          <a:bodyPr/>
          <a:lstStyle/>
          <a:p>
            <a:r>
              <a:rPr lang="en-US"/>
              <a:t>A Model for FX data (Assuming data outside aperture=0)</a:t>
            </a:r>
          </a:p>
        </p:txBody>
      </p:sp>
      <p:sp>
        <p:nvSpPr>
          <p:cNvPr id="300037" name="Slide Number Placeholder 7"/>
          <p:cNvSpPr>
            <a:spLocks noGrp="1"/>
          </p:cNvSpPr>
          <p:nvPr>
            <p:ph type="sldNum" sz="quarter" idx="11"/>
          </p:nvPr>
        </p:nvSpPr>
        <p:spPr>
          <a:noFill/>
        </p:spPr>
        <p:txBody>
          <a:bodyPr/>
          <a:lstStyle/>
          <a:p>
            <a:fld id="{BC6DF9D2-300F-E644-BDC5-D54ADFAA6666}" type="slidenum">
              <a:rPr lang="en-US" smtClean="0"/>
              <a:pPr/>
              <a:t>51</a:t>
            </a:fld>
            <a:endParaRPr lang="en-US" b="0">
              <a:solidFill>
                <a:schemeClr val="tx1"/>
              </a:solidFill>
            </a:endParaRPr>
          </a:p>
        </p:txBody>
      </p:sp>
      <p:graphicFrame>
        <p:nvGraphicFramePr>
          <p:cNvPr id="300034" name="Object 2"/>
          <p:cNvGraphicFramePr>
            <a:graphicFrameLocks noChangeAspect="1"/>
          </p:cNvGraphicFramePr>
          <p:nvPr/>
        </p:nvGraphicFramePr>
        <p:xfrm>
          <a:off x="762000" y="1763713"/>
          <a:ext cx="4565650" cy="4332287"/>
        </p:xfrm>
        <a:graphic>
          <a:graphicData uri="http://schemas.openxmlformats.org/presentationml/2006/ole">
            <mc:AlternateContent xmlns:mc="http://schemas.openxmlformats.org/markup-compatibility/2006">
              <mc:Choice xmlns:v="urn:schemas-microsoft-com:vml" Requires="v">
                <p:oleObj name="Equation" r:id="rId3" imgW="1778000" imgH="1676400" progId="Equation.3">
                  <p:embed/>
                </p:oleObj>
              </mc:Choice>
              <mc:Fallback>
                <p:oleObj name="Equation" r:id="rId3" imgW="1778000" imgH="16764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763713"/>
                        <a:ext cx="4565650" cy="4332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00036" name="Text Box 4"/>
          <p:cNvSpPr txBox="1">
            <a:spLocks noChangeArrowheads="1"/>
          </p:cNvSpPr>
          <p:nvPr/>
        </p:nvSpPr>
        <p:spPr bwMode="auto">
          <a:xfrm>
            <a:off x="762000" y="1066800"/>
            <a:ext cx="4724400" cy="396875"/>
          </a:xfrm>
          <a:prstGeom prst="rect">
            <a:avLst/>
          </a:prstGeom>
          <a:noFill/>
          <a:ln w="38100">
            <a:noFill/>
            <a:miter lim="800000"/>
            <a:headEnd/>
            <a:tailEnd/>
          </a:ln>
        </p:spPr>
        <p:txBody>
          <a:bodyPr lIns="90000" tIns="46800" rIns="90000" bIns="46800">
            <a:prstTxWarp prst="textNoShape">
              <a:avLst/>
            </a:prstTxWarp>
            <a:spAutoFit/>
          </a:bodyPr>
          <a:lstStyle/>
          <a:p>
            <a:r>
              <a:rPr lang="en-US"/>
              <a:t>Considering non-recorded data </a:t>
            </a:r>
            <a:r>
              <a:rPr lang="en-US" i="1"/>
              <a:t>= 0 </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3" name="Rectangle 2"/>
          <p:cNvSpPr>
            <a:spLocks noGrp="1" noChangeArrowheads="1"/>
          </p:cNvSpPr>
          <p:nvPr>
            <p:ph type="title"/>
          </p:nvPr>
        </p:nvSpPr>
        <p:spPr>
          <a:xfrm>
            <a:off x="304800" y="304800"/>
            <a:ext cx="8534400" cy="685800"/>
          </a:xfrm>
        </p:spPr>
        <p:txBody>
          <a:bodyPr/>
          <a:lstStyle/>
          <a:p>
            <a:r>
              <a:rPr lang="en-US"/>
              <a:t>A Model for FX data (Assuming data outside aperture=0)</a:t>
            </a:r>
          </a:p>
        </p:txBody>
      </p:sp>
      <p:sp>
        <p:nvSpPr>
          <p:cNvPr id="302085" name="Slide Number Placeholder 7"/>
          <p:cNvSpPr>
            <a:spLocks noGrp="1"/>
          </p:cNvSpPr>
          <p:nvPr>
            <p:ph type="sldNum" sz="quarter" idx="11"/>
          </p:nvPr>
        </p:nvSpPr>
        <p:spPr>
          <a:noFill/>
        </p:spPr>
        <p:txBody>
          <a:bodyPr/>
          <a:lstStyle/>
          <a:p>
            <a:fld id="{ACC42679-5FEE-8846-85AE-525195C5EC47}" type="slidenum">
              <a:rPr lang="en-US" smtClean="0"/>
              <a:pPr/>
              <a:t>52</a:t>
            </a:fld>
            <a:endParaRPr lang="en-US" b="0">
              <a:solidFill>
                <a:schemeClr val="tx1"/>
              </a:solidFill>
            </a:endParaRPr>
          </a:p>
        </p:txBody>
      </p:sp>
      <p:graphicFrame>
        <p:nvGraphicFramePr>
          <p:cNvPr id="302082" name="Object 2"/>
          <p:cNvGraphicFramePr>
            <a:graphicFrameLocks noChangeAspect="1"/>
          </p:cNvGraphicFramePr>
          <p:nvPr/>
        </p:nvGraphicFramePr>
        <p:xfrm>
          <a:off x="1382713" y="1801813"/>
          <a:ext cx="6376987" cy="4294187"/>
        </p:xfrm>
        <a:graphic>
          <a:graphicData uri="http://schemas.openxmlformats.org/presentationml/2006/ole">
            <mc:AlternateContent xmlns:mc="http://schemas.openxmlformats.org/markup-compatibility/2006">
              <mc:Choice xmlns:v="urn:schemas-microsoft-com:vml" Requires="v">
                <p:oleObj name="Equation" r:id="rId3" imgW="2768600" imgH="1866900" progId="Equation.3">
                  <p:embed/>
                </p:oleObj>
              </mc:Choice>
              <mc:Fallback>
                <p:oleObj name="Equation" r:id="rId3" imgW="2768600" imgH="18669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713" y="1801813"/>
                        <a:ext cx="6376987" cy="4294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02084" name="Text Box 4"/>
          <p:cNvSpPr txBox="1">
            <a:spLocks noChangeArrowheads="1"/>
          </p:cNvSpPr>
          <p:nvPr/>
        </p:nvSpPr>
        <p:spPr bwMode="auto">
          <a:xfrm>
            <a:off x="762000" y="1066800"/>
            <a:ext cx="4724400" cy="396875"/>
          </a:xfrm>
          <a:prstGeom prst="rect">
            <a:avLst/>
          </a:prstGeom>
          <a:noFill/>
          <a:ln w="38100">
            <a:noFill/>
            <a:miter lim="800000"/>
            <a:headEnd/>
            <a:tailEnd/>
          </a:ln>
        </p:spPr>
        <p:txBody>
          <a:bodyPr lIns="90000" tIns="46800" rIns="90000" bIns="46800">
            <a:prstTxWarp prst="textNoShape">
              <a:avLst/>
            </a:prstTxWarp>
            <a:spAutoFit/>
          </a:bodyPr>
          <a:lstStyle/>
          <a:p>
            <a:r>
              <a:rPr lang="en-US"/>
              <a:t>Considering non-recorded data </a:t>
            </a:r>
            <a:r>
              <a:rPr lang="en-US" i="1"/>
              <a:t>= 0</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2" name="Rectangle 2"/>
          <p:cNvSpPr>
            <a:spLocks noGrp="1" noChangeArrowheads="1"/>
          </p:cNvSpPr>
          <p:nvPr>
            <p:ph type="title"/>
          </p:nvPr>
        </p:nvSpPr>
        <p:spPr>
          <a:xfrm>
            <a:off x="304800" y="304800"/>
            <a:ext cx="8534400" cy="685800"/>
          </a:xfrm>
        </p:spPr>
        <p:txBody>
          <a:bodyPr/>
          <a:lstStyle/>
          <a:p>
            <a:r>
              <a:rPr lang="en-US"/>
              <a:t>A Model for FX data (</a:t>
            </a:r>
            <a:r>
              <a:rPr lang="en-US" i="1"/>
              <a:t>NP</a:t>
            </a:r>
            <a:r>
              <a:rPr lang="en-US"/>
              <a:t> events)</a:t>
            </a:r>
          </a:p>
        </p:txBody>
      </p:sp>
      <p:sp>
        <p:nvSpPr>
          <p:cNvPr id="304135" name="Slide Number Placeholder 9"/>
          <p:cNvSpPr>
            <a:spLocks noGrp="1"/>
          </p:cNvSpPr>
          <p:nvPr>
            <p:ph type="sldNum" sz="quarter" idx="11"/>
          </p:nvPr>
        </p:nvSpPr>
        <p:spPr>
          <a:noFill/>
        </p:spPr>
        <p:txBody>
          <a:bodyPr/>
          <a:lstStyle/>
          <a:p>
            <a:fld id="{D0EFE65A-7CBF-A647-9B85-D79BF41AFD30}" type="slidenum">
              <a:rPr lang="en-US" smtClean="0"/>
              <a:pPr/>
              <a:t>53</a:t>
            </a:fld>
            <a:endParaRPr lang="en-US" b="0">
              <a:solidFill>
                <a:schemeClr val="tx1"/>
              </a:solidFill>
            </a:endParaRPr>
          </a:p>
        </p:txBody>
      </p:sp>
      <p:graphicFrame>
        <p:nvGraphicFramePr>
          <p:cNvPr id="304130" name="Object 2"/>
          <p:cNvGraphicFramePr>
            <a:graphicFrameLocks noChangeAspect="1"/>
          </p:cNvGraphicFramePr>
          <p:nvPr/>
        </p:nvGraphicFramePr>
        <p:xfrm>
          <a:off x="3429000" y="838200"/>
          <a:ext cx="4298950" cy="1255713"/>
        </p:xfrm>
        <a:graphic>
          <a:graphicData uri="http://schemas.openxmlformats.org/presentationml/2006/ole">
            <mc:AlternateContent xmlns:mc="http://schemas.openxmlformats.org/markup-compatibility/2006">
              <mc:Choice xmlns:v="urn:schemas-microsoft-com:vml" Requires="v">
                <p:oleObj name="Equation" r:id="rId3" imgW="1866900" imgH="533400" progId="Equation.3">
                  <p:embed/>
                </p:oleObj>
              </mc:Choice>
              <mc:Fallback>
                <p:oleObj name="Equation" r:id="rId3" imgW="1866900" imgH="533400" progId="Equation.3">
                  <p:embed/>
                  <p:pic>
                    <p:nvPicPr>
                      <p:cNvPr id="0"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838200"/>
                        <a:ext cx="4298950" cy="1255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04133" name="Text Box 5"/>
          <p:cNvSpPr txBox="1">
            <a:spLocks noChangeArrowheads="1"/>
          </p:cNvSpPr>
          <p:nvPr/>
        </p:nvSpPr>
        <p:spPr bwMode="auto">
          <a:xfrm>
            <a:off x="990600" y="1143000"/>
            <a:ext cx="5257800" cy="396875"/>
          </a:xfrm>
          <a:prstGeom prst="rect">
            <a:avLst/>
          </a:prstGeom>
          <a:noFill/>
          <a:ln w="38100">
            <a:noFill/>
            <a:miter lim="800000"/>
            <a:headEnd/>
            <a:tailEnd/>
          </a:ln>
        </p:spPr>
        <p:txBody>
          <a:bodyPr lIns="90000" tIns="46800" rIns="90000" bIns="46800">
            <a:prstTxWarp prst="textNoShape">
              <a:avLst/>
            </a:prstTxWarp>
            <a:spAutoFit/>
          </a:bodyPr>
          <a:lstStyle/>
          <a:p>
            <a:r>
              <a:rPr lang="en-US"/>
              <a:t>Two formulations:</a:t>
            </a:r>
          </a:p>
        </p:txBody>
      </p:sp>
      <p:graphicFrame>
        <p:nvGraphicFramePr>
          <p:cNvPr id="304131" name="Object 3"/>
          <p:cNvGraphicFramePr>
            <a:graphicFrameLocks noChangeAspect="1"/>
          </p:cNvGraphicFramePr>
          <p:nvPr/>
        </p:nvGraphicFramePr>
        <p:xfrm>
          <a:off x="1905000" y="3187700"/>
          <a:ext cx="6248400" cy="3822700"/>
        </p:xfrm>
        <a:graphic>
          <a:graphicData uri="http://schemas.openxmlformats.org/presentationml/2006/ole">
            <mc:AlternateContent xmlns:mc="http://schemas.openxmlformats.org/markup-compatibility/2006">
              <mc:Choice xmlns:v="urn:schemas-microsoft-com:vml" Requires="v">
                <p:oleObj name="Equation" r:id="rId5" imgW="3035300" imgH="1866900" progId="Equation.3">
                  <p:embed/>
                </p:oleObj>
              </mc:Choice>
              <mc:Fallback>
                <p:oleObj name="Equation" r:id="rId5" imgW="3035300" imgH="186690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3187700"/>
                        <a:ext cx="6248400" cy="3822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04134" name="Text Box 8"/>
          <p:cNvSpPr txBox="1">
            <a:spLocks noChangeArrowheads="1"/>
          </p:cNvSpPr>
          <p:nvPr/>
        </p:nvSpPr>
        <p:spPr bwMode="auto">
          <a:xfrm>
            <a:off x="914400" y="2743200"/>
            <a:ext cx="5257800" cy="396875"/>
          </a:xfrm>
          <a:prstGeom prst="rect">
            <a:avLst/>
          </a:prstGeom>
          <a:noFill/>
          <a:ln w="38100">
            <a:noFill/>
            <a:miter lim="800000"/>
            <a:headEnd/>
            <a:tailEnd/>
          </a:ln>
        </p:spPr>
        <p:txBody>
          <a:bodyPr lIns="90000" tIns="46800" rIns="90000" bIns="46800">
            <a:prstTxWarp prst="textNoShape">
              <a:avLst/>
            </a:prstTxWarp>
            <a:spAutoFit/>
          </a:bodyPr>
          <a:lstStyle/>
          <a:p>
            <a:r>
              <a:rPr lang="en-US"/>
              <a:t>Two Least Squares Solutions:</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9" name="Rectangle 2"/>
          <p:cNvSpPr>
            <a:spLocks noGrp="1" noChangeArrowheads="1"/>
          </p:cNvSpPr>
          <p:nvPr>
            <p:ph type="title"/>
          </p:nvPr>
        </p:nvSpPr>
        <p:spPr>
          <a:xfrm>
            <a:off x="304800" y="304800"/>
            <a:ext cx="8534400" cy="685800"/>
          </a:xfrm>
        </p:spPr>
        <p:txBody>
          <a:bodyPr/>
          <a:lstStyle/>
          <a:p>
            <a:r>
              <a:rPr lang="en-US"/>
              <a:t>A Model for FX data (Algorithm)</a:t>
            </a:r>
          </a:p>
        </p:txBody>
      </p:sp>
      <p:sp>
        <p:nvSpPr>
          <p:cNvPr id="306181" name="Slide Number Placeholder 7"/>
          <p:cNvSpPr>
            <a:spLocks noGrp="1"/>
          </p:cNvSpPr>
          <p:nvPr>
            <p:ph type="sldNum" sz="quarter" idx="11"/>
          </p:nvPr>
        </p:nvSpPr>
        <p:spPr>
          <a:noFill/>
        </p:spPr>
        <p:txBody>
          <a:bodyPr/>
          <a:lstStyle/>
          <a:p>
            <a:fld id="{CD8BD6C6-C042-4542-9E0A-A4DF0475F88F}" type="slidenum">
              <a:rPr lang="en-US" smtClean="0"/>
              <a:pPr/>
              <a:t>54</a:t>
            </a:fld>
            <a:endParaRPr lang="en-US" b="0">
              <a:solidFill>
                <a:schemeClr val="tx1"/>
              </a:solidFill>
            </a:endParaRPr>
          </a:p>
        </p:txBody>
      </p:sp>
      <p:graphicFrame>
        <p:nvGraphicFramePr>
          <p:cNvPr id="306178" name="Object 2"/>
          <p:cNvGraphicFramePr>
            <a:graphicFrameLocks noChangeAspect="1"/>
          </p:cNvGraphicFramePr>
          <p:nvPr/>
        </p:nvGraphicFramePr>
        <p:xfrm>
          <a:off x="2947004" y="1862054"/>
          <a:ext cx="4139596" cy="4843546"/>
        </p:xfrm>
        <a:graphic>
          <a:graphicData uri="http://schemas.openxmlformats.org/presentationml/2006/ole">
            <mc:AlternateContent xmlns:mc="http://schemas.openxmlformats.org/markup-compatibility/2006">
              <mc:Choice xmlns:v="urn:schemas-microsoft-com:vml" Requires="v">
                <p:oleObj name="Equation" r:id="rId3" imgW="2476500" imgH="2921000" progId="Equation.3">
                  <p:embed/>
                </p:oleObj>
              </mc:Choice>
              <mc:Fallback>
                <p:oleObj name="Equation" r:id="rId3" imgW="2476500" imgH="29210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7004" y="1862054"/>
                        <a:ext cx="4139596" cy="48435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06180" name="Text Box 7"/>
          <p:cNvSpPr txBox="1">
            <a:spLocks noChangeArrowheads="1"/>
          </p:cNvSpPr>
          <p:nvPr/>
        </p:nvSpPr>
        <p:spPr bwMode="auto">
          <a:xfrm>
            <a:off x="533400" y="1371600"/>
            <a:ext cx="3733800" cy="396875"/>
          </a:xfrm>
          <a:prstGeom prst="rect">
            <a:avLst/>
          </a:prstGeom>
          <a:noFill/>
          <a:ln w="38100">
            <a:noFill/>
            <a:miter lim="800000"/>
            <a:headEnd/>
            <a:tailEnd/>
          </a:ln>
        </p:spPr>
        <p:txBody>
          <a:bodyPr lIns="90000" tIns="46800" rIns="90000" bIns="46800">
            <a:prstTxWarp prst="textNoShape">
              <a:avLst/>
            </a:prstTxWarp>
            <a:spAutoFit/>
          </a:bodyPr>
          <a:lstStyle/>
          <a:p>
            <a:r>
              <a:rPr lang="en-US"/>
              <a:t>Algorithm to recover the noise</a:t>
            </a: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7" name="Rectangle 2"/>
          <p:cNvSpPr>
            <a:spLocks noGrp="1" noChangeArrowheads="1"/>
          </p:cNvSpPr>
          <p:nvPr>
            <p:ph type="title"/>
          </p:nvPr>
        </p:nvSpPr>
        <p:spPr>
          <a:xfrm>
            <a:off x="304800" y="304800"/>
            <a:ext cx="8534400" cy="685800"/>
          </a:xfrm>
        </p:spPr>
        <p:txBody>
          <a:bodyPr/>
          <a:lstStyle/>
          <a:p>
            <a:r>
              <a:rPr lang="en-US"/>
              <a:t>A Model for FX data (Trade-off parameters)</a:t>
            </a:r>
          </a:p>
        </p:txBody>
      </p:sp>
      <p:sp>
        <p:nvSpPr>
          <p:cNvPr id="308229" name="Slide Number Placeholder 7"/>
          <p:cNvSpPr>
            <a:spLocks noGrp="1"/>
          </p:cNvSpPr>
          <p:nvPr>
            <p:ph type="sldNum" sz="quarter" idx="11"/>
          </p:nvPr>
        </p:nvSpPr>
        <p:spPr>
          <a:noFill/>
        </p:spPr>
        <p:txBody>
          <a:bodyPr/>
          <a:lstStyle/>
          <a:p>
            <a:fld id="{C462B7EF-5ECB-F54A-A19F-40570D2DA860}" type="slidenum">
              <a:rPr lang="en-US" smtClean="0"/>
              <a:pPr/>
              <a:t>55</a:t>
            </a:fld>
            <a:endParaRPr lang="en-US" b="0">
              <a:solidFill>
                <a:schemeClr val="tx1"/>
              </a:solidFill>
            </a:endParaRPr>
          </a:p>
        </p:txBody>
      </p:sp>
      <p:sp>
        <p:nvSpPr>
          <p:cNvPr id="308228" name="Text Box 5"/>
          <p:cNvSpPr txBox="1">
            <a:spLocks noChangeArrowheads="1"/>
          </p:cNvSpPr>
          <p:nvPr/>
        </p:nvSpPr>
        <p:spPr bwMode="auto">
          <a:xfrm>
            <a:off x="1447800" y="1782763"/>
            <a:ext cx="5715000" cy="3941721"/>
          </a:xfrm>
          <a:prstGeom prst="rect">
            <a:avLst/>
          </a:prstGeom>
          <a:noFill/>
          <a:ln w="38100">
            <a:noFill/>
            <a:miter lim="800000"/>
            <a:headEnd/>
            <a:tailEnd/>
          </a:ln>
        </p:spPr>
        <p:txBody>
          <a:bodyPr lIns="90000" tIns="46800" rIns="90000" bIns="46800">
            <a:prstTxWarp prst="textNoShape">
              <a:avLst/>
            </a:prstTxWarp>
            <a:spAutoFit/>
          </a:bodyPr>
          <a:lstStyle/>
          <a:p>
            <a:pPr marL="228600" indent="-228600">
              <a:buFontTx/>
              <a:buChar char="•"/>
            </a:pPr>
            <a:r>
              <a:rPr lang="en-US" i="1" dirty="0"/>
              <a:t>NP</a:t>
            </a:r>
            <a:r>
              <a:rPr lang="en-US" dirty="0"/>
              <a:t> does not define the filter length </a:t>
            </a:r>
            <a:r>
              <a:rPr lang="en-US" i="1" dirty="0"/>
              <a:t>LF (</a:t>
            </a:r>
            <a:r>
              <a:rPr lang="en-US" dirty="0"/>
              <a:t>Number of coefficients of the prediction error operator</a:t>
            </a:r>
            <a:r>
              <a:rPr lang="en-US" i="1" dirty="0"/>
              <a:t> </a:t>
            </a:r>
            <a:r>
              <a:rPr lang="en-US" b="1" i="1" dirty="0"/>
              <a:t>a</a:t>
            </a:r>
            <a:r>
              <a:rPr lang="en-US" dirty="0"/>
              <a:t>.)</a:t>
            </a:r>
          </a:p>
          <a:p>
            <a:pPr lvl="1"/>
            <a:r>
              <a:rPr lang="en-US" i="1" dirty="0"/>
              <a:t>LP=LF</a:t>
            </a:r>
            <a:r>
              <a:rPr lang="en-US" dirty="0"/>
              <a:t> only if the data is a superposition of </a:t>
            </a:r>
            <a:r>
              <a:rPr lang="en-US" i="1" dirty="0"/>
              <a:t>NP</a:t>
            </a:r>
            <a:r>
              <a:rPr lang="en-US" dirty="0"/>
              <a:t> linear events and </a:t>
            </a:r>
            <a:r>
              <a:rPr lang="en-US" i="1" dirty="0"/>
              <a:t>noise=0</a:t>
            </a:r>
          </a:p>
          <a:p>
            <a:pPr marL="228600" indent="-228600">
              <a:buFontTx/>
              <a:buChar char="•"/>
            </a:pPr>
            <a:r>
              <a:rPr lang="en-US" dirty="0">
                <a:solidFill>
                  <a:srgbClr val="FF0000"/>
                </a:solidFill>
              </a:rPr>
              <a:t>In general, events in the data are approximated by linear events. </a:t>
            </a:r>
            <a:r>
              <a:rPr lang="en-US" dirty="0"/>
              <a:t>In addition, data are contaminated with  random noise, then we choose </a:t>
            </a:r>
            <a:r>
              <a:rPr lang="en-US" i="1" dirty="0"/>
              <a:t>LF &gt; NP</a:t>
            </a:r>
          </a:p>
          <a:p>
            <a:pPr marL="228600" indent="-228600">
              <a:buFontTx/>
              <a:buChar char="•"/>
            </a:pPr>
            <a:r>
              <a:rPr lang="en-US" dirty="0"/>
              <a:t>Similar to the </a:t>
            </a:r>
            <a:r>
              <a:rPr lang="en-US" dirty="0" err="1"/>
              <a:t>deconvolution</a:t>
            </a:r>
            <a:r>
              <a:rPr lang="en-US" dirty="0"/>
              <a:t> problem, we can also add a stability factor:</a:t>
            </a:r>
          </a:p>
        </p:txBody>
      </p:sp>
      <p:graphicFrame>
        <p:nvGraphicFramePr>
          <p:cNvPr id="308226" name="Object 2"/>
          <p:cNvGraphicFramePr>
            <a:graphicFrameLocks noChangeAspect="1"/>
          </p:cNvGraphicFramePr>
          <p:nvPr/>
        </p:nvGraphicFramePr>
        <p:xfrm>
          <a:off x="4552950" y="5006975"/>
          <a:ext cx="3976688" cy="2063750"/>
        </p:xfrm>
        <a:graphic>
          <a:graphicData uri="http://schemas.openxmlformats.org/presentationml/2006/ole">
            <mc:AlternateContent xmlns:mc="http://schemas.openxmlformats.org/markup-compatibility/2006">
              <mc:Choice xmlns:v="urn:schemas-microsoft-com:vml" Requires="v">
                <p:oleObj name="Equation" r:id="rId3" imgW="1727200" imgH="901700" progId="Equation.3">
                  <p:embed/>
                </p:oleObj>
              </mc:Choice>
              <mc:Fallback>
                <p:oleObj name="Equation" r:id="rId3" imgW="1727200" imgH="9017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2950" y="5006975"/>
                        <a:ext cx="3976688" cy="2063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5" name="Rectangle 2"/>
          <p:cNvSpPr>
            <a:spLocks noGrp="1" noChangeArrowheads="1"/>
          </p:cNvSpPr>
          <p:nvPr>
            <p:ph type="title"/>
          </p:nvPr>
        </p:nvSpPr>
        <p:spPr>
          <a:xfrm>
            <a:off x="304800" y="304800"/>
            <a:ext cx="8534400" cy="685800"/>
          </a:xfrm>
        </p:spPr>
        <p:txBody>
          <a:bodyPr/>
          <a:lstStyle/>
          <a:p>
            <a:r>
              <a:rPr lang="en-US" dirty="0"/>
              <a:t>A Model for FX data (Trade-off parameters)</a:t>
            </a:r>
          </a:p>
        </p:txBody>
      </p:sp>
      <p:sp>
        <p:nvSpPr>
          <p:cNvPr id="310277" name="Slide Number Placeholder 7"/>
          <p:cNvSpPr>
            <a:spLocks noGrp="1"/>
          </p:cNvSpPr>
          <p:nvPr>
            <p:ph type="sldNum" sz="quarter" idx="11"/>
          </p:nvPr>
        </p:nvSpPr>
        <p:spPr>
          <a:noFill/>
        </p:spPr>
        <p:txBody>
          <a:bodyPr/>
          <a:lstStyle/>
          <a:p>
            <a:fld id="{E6DE254C-05C2-F841-A749-44CCAC7A2A55}" type="slidenum">
              <a:rPr lang="en-US" smtClean="0"/>
              <a:pPr/>
              <a:t>56</a:t>
            </a:fld>
            <a:endParaRPr lang="en-US" b="0">
              <a:solidFill>
                <a:schemeClr val="tx1"/>
              </a:solidFill>
            </a:endParaRPr>
          </a:p>
        </p:txBody>
      </p:sp>
      <p:sp>
        <p:nvSpPr>
          <p:cNvPr id="310276" name="Text Box 4"/>
          <p:cNvSpPr txBox="1">
            <a:spLocks noChangeArrowheads="1"/>
          </p:cNvSpPr>
          <p:nvPr/>
        </p:nvSpPr>
        <p:spPr bwMode="auto">
          <a:xfrm>
            <a:off x="1714500" y="1600200"/>
            <a:ext cx="5715000" cy="4557274"/>
          </a:xfrm>
          <a:prstGeom prst="rect">
            <a:avLst/>
          </a:prstGeom>
          <a:noFill/>
          <a:ln w="38100">
            <a:noFill/>
            <a:miter lim="800000"/>
            <a:headEnd/>
            <a:tailEnd/>
          </a:ln>
        </p:spPr>
        <p:txBody>
          <a:bodyPr lIns="90000" tIns="46800" rIns="90000" bIns="46800">
            <a:prstTxWarp prst="textNoShape">
              <a:avLst/>
            </a:prstTxWarp>
            <a:spAutoFit/>
          </a:bodyPr>
          <a:lstStyle/>
          <a:p>
            <a:pPr marL="228600" indent="-228600">
              <a:buFontTx/>
              <a:buChar char="•"/>
            </a:pPr>
            <a:r>
              <a:rPr lang="en-US" i="1" dirty="0"/>
              <a:t>LF</a:t>
            </a:r>
            <a:r>
              <a:rPr lang="en-US" dirty="0"/>
              <a:t> and        control the degree of noise that is modeled</a:t>
            </a:r>
          </a:p>
          <a:p>
            <a:pPr marL="228600" indent="-228600">
              <a:buFontTx/>
              <a:buChar char="•"/>
            </a:pPr>
            <a:r>
              <a:rPr lang="en-US" dirty="0"/>
              <a:t>Long operators will attempt to model the signal and the noise and therefore, the noise estimate will be contaminated by the signal</a:t>
            </a:r>
          </a:p>
          <a:p>
            <a:pPr marL="228600" indent="-228600">
              <a:buFontTx/>
              <a:buChar char="•"/>
            </a:pPr>
            <a:r>
              <a:rPr lang="en-US" dirty="0"/>
              <a:t>Short filters will only partially  model the noise</a:t>
            </a:r>
          </a:p>
          <a:p>
            <a:pPr marL="228600" indent="-228600">
              <a:buFontTx/>
              <a:buChar char="•"/>
            </a:pPr>
            <a:endParaRPr lang="en-US" dirty="0"/>
          </a:p>
          <a:p>
            <a:pPr marL="228600" indent="-228600">
              <a:buFontTx/>
              <a:buChar char="•"/>
            </a:pPr>
            <a:r>
              <a:rPr lang="en-US" dirty="0"/>
              <a:t>FX DECON needs small overlapping windows. Why?.. Because assumes windows with constant dip data…… and a small number of dips. OK!!</a:t>
            </a:r>
          </a:p>
          <a:p>
            <a:pPr marL="228600" indent="-228600"/>
            <a:endParaRPr lang="en-US" dirty="0"/>
          </a:p>
        </p:txBody>
      </p:sp>
      <p:graphicFrame>
        <p:nvGraphicFramePr>
          <p:cNvPr id="310274" name="Object 2"/>
          <p:cNvGraphicFramePr>
            <a:graphicFrameLocks noChangeAspect="1"/>
          </p:cNvGraphicFramePr>
          <p:nvPr/>
        </p:nvGraphicFramePr>
        <p:xfrm>
          <a:off x="2819400" y="1717675"/>
          <a:ext cx="263525" cy="263525"/>
        </p:xfrm>
        <a:graphic>
          <a:graphicData uri="http://schemas.openxmlformats.org/presentationml/2006/ole">
            <mc:AlternateContent xmlns:mc="http://schemas.openxmlformats.org/markup-compatibility/2006">
              <mc:Choice xmlns:v="urn:schemas-microsoft-com:vml" Requires="v">
                <p:oleObj name="Equation" r:id="rId3" imgW="114300" imgH="114300" progId="Equation.3">
                  <p:embed/>
                </p:oleObj>
              </mc:Choice>
              <mc:Fallback>
                <p:oleObj name="Equation" r:id="rId3" imgW="114300" imgH="1143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717675"/>
                        <a:ext cx="263525" cy="263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4" name="Rectangle 2"/>
          <p:cNvSpPr>
            <a:spLocks noGrp="1" noChangeArrowheads="1"/>
          </p:cNvSpPr>
          <p:nvPr>
            <p:ph type="title"/>
          </p:nvPr>
        </p:nvSpPr>
        <p:spPr/>
        <p:txBody>
          <a:bodyPr/>
          <a:lstStyle/>
          <a:p>
            <a:r>
              <a:rPr lang="en-US"/>
              <a:t>Why the name F-X </a:t>
            </a:r>
            <a:r>
              <a:rPr lang="en-US" u="sng"/>
              <a:t>Deconvolution</a:t>
            </a:r>
            <a:r>
              <a:rPr lang="en-US"/>
              <a:t> ?</a:t>
            </a:r>
          </a:p>
        </p:txBody>
      </p:sp>
      <p:graphicFrame>
        <p:nvGraphicFramePr>
          <p:cNvPr id="312322" name="Object 2"/>
          <p:cNvGraphicFramePr>
            <a:graphicFrameLocks noGrp="1" noChangeAspect="1"/>
          </p:cNvGraphicFramePr>
          <p:nvPr>
            <p:ph idx="1"/>
          </p:nvPr>
        </p:nvGraphicFramePr>
        <p:xfrm>
          <a:off x="1066800" y="1447800"/>
          <a:ext cx="5441950" cy="3184525"/>
        </p:xfrm>
        <a:graphic>
          <a:graphicData uri="http://schemas.openxmlformats.org/presentationml/2006/ole">
            <mc:AlternateContent xmlns:mc="http://schemas.openxmlformats.org/markup-compatibility/2006">
              <mc:Choice xmlns:v="urn:schemas-microsoft-com:vml" Requires="v">
                <p:oleObj name="Equation" r:id="rId3" imgW="2755900" imgH="1612900" progId="Equation.3">
                  <p:embed/>
                </p:oleObj>
              </mc:Choice>
              <mc:Fallback>
                <p:oleObj name="Equation" r:id="rId3" imgW="2755900" imgH="1612900" progId="Equation.3">
                  <p:embed/>
                  <p:pic>
                    <p:nvPicPr>
                      <p:cNvPr id="0" name="Picture 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447800"/>
                        <a:ext cx="5441950" cy="3184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12328" name="Slide Number Placeholder 10"/>
          <p:cNvSpPr>
            <a:spLocks noGrp="1"/>
          </p:cNvSpPr>
          <p:nvPr>
            <p:ph type="sldNum" sz="quarter" idx="11"/>
          </p:nvPr>
        </p:nvSpPr>
        <p:spPr>
          <a:noFill/>
        </p:spPr>
        <p:txBody>
          <a:bodyPr/>
          <a:lstStyle/>
          <a:p>
            <a:fld id="{ED78BC6C-AB4E-A74F-B370-5DC5E8554E3B}" type="slidenum">
              <a:rPr lang="en-US" smtClean="0"/>
              <a:pPr/>
              <a:t>57</a:t>
            </a:fld>
            <a:endParaRPr lang="en-US" b="0">
              <a:solidFill>
                <a:schemeClr val="tx1"/>
              </a:solidFill>
            </a:endParaRPr>
          </a:p>
        </p:txBody>
      </p:sp>
      <p:sp>
        <p:nvSpPr>
          <p:cNvPr id="312325" name="Rectangle 5"/>
          <p:cNvSpPr>
            <a:spLocks noChangeArrowheads="1"/>
          </p:cNvSpPr>
          <p:nvPr/>
        </p:nvSpPr>
        <p:spPr bwMode="auto">
          <a:xfrm>
            <a:off x="3124200" y="4191000"/>
            <a:ext cx="1447800" cy="533400"/>
          </a:xfrm>
          <a:prstGeom prst="rect">
            <a:avLst/>
          </a:prstGeom>
          <a:noFill/>
          <a:ln w="38100">
            <a:solidFill>
              <a:srgbClr val="004080"/>
            </a:solidFill>
            <a:miter lim="800000"/>
            <a:headEnd/>
            <a:tailEnd/>
          </a:ln>
        </p:spPr>
        <p:txBody>
          <a:bodyPr wrap="none" lIns="90000" tIns="46800" rIns="90000" bIns="46800" anchor="ctr">
            <a:prstTxWarp prst="textNoShape">
              <a:avLst/>
            </a:prstTxWarp>
            <a:spAutoFit/>
          </a:bodyPr>
          <a:lstStyle/>
          <a:p>
            <a:endParaRPr lang="en-US"/>
          </a:p>
        </p:txBody>
      </p:sp>
      <p:sp>
        <p:nvSpPr>
          <p:cNvPr id="312326" name="Text Box 6"/>
          <p:cNvSpPr txBox="1">
            <a:spLocks noChangeArrowheads="1"/>
          </p:cNvSpPr>
          <p:nvPr/>
        </p:nvSpPr>
        <p:spPr bwMode="auto">
          <a:xfrm>
            <a:off x="1371600" y="5181600"/>
            <a:ext cx="6400800" cy="701675"/>
          </a:xfrm>
          <a:prstGeom prst="rect">
            <a:avLst/>
          </a:prstGeom>
          <a:noFill/>
          <a:ln w="38100">
            <a:noFill/>
            <a:miter lim="800000"/>
            <a:headEnd/>
            <a:tailEnd/>
          </a:ln>
        </p:spPr>
        <p:txBody>
          <a:bodyPr lIns="90000" tIns="46800" rIns="90000" bIns="46800">
            <a:prstTxWarp prst="textNoShape">
              <a:avLst/>
            </a:prstTxWarp>
            <a:spAutoFit/>
          </a:bodyPr>
          <a:lstStyle/>
          <a:p>
            <a:pPr algn="ctr"/>
            <a:r>
              <a:rPr lang="en-US" i="1"/>
              <a:t>f</a:t>
            </a:r>
            <a:r>
              <a:rPr lang="en-US"/>
              <a:t> predicts white noise - in spiking deconvolution </a:t>
            </a:r>
            <a:r>
              <a:rPr lang="en-US" i="1"/>
              <a:t>f </a:t>
            </a:r>
            <a:r>
              <a:rPr lang="en-US"/>
              <a:t>also predicts white noise (the reflectivity)</a:t>
            </a:r>
          </a:p>
        </p:txBody>
      </p:sp>
      <p:graphicFrame>
        <p:nvGraphicFramePr>
          <p:cNvPr id="312323" name="Object 3"/>
          <p:cNvGraphicFramePr>
            <a:graphicFrameLocks noChangeAspect="1"/>
          </p:cNvGraphicFramePr>
          <p:nvPr/>
        </p:nvGraphicFramePr>
        <p:xfrm>
          <a:off x="6759575" y="2144713"/>
          <a:ext cx="2155825" cy="827087"/>
        </p:xfrm>
        <a:graphic>
          <a:graphicData uri="http://schemas.openxmlformats.org/presentationml/2006/ole">
            <mc:AlternateContent xmlns:mc="http://schemas.openxmlformats.org/markup-compatibility/2006">
              <mc:Choice xmlns:v="urn:schemas-microsoft-com:vml" Requires="v">
                <p:oleObj name="Equation" r:id="rId5" imgW="1092200" imgH="419100" progId="Equation.3">
                  <p:embed/>
                </p:oleObj>
              </mc:Choice>
              <mc:Fallback>
                <p:oleObj name="Equation" r:id="rId5" imgW="1092200" imgH="419100" progId="Equation.3">
                  <p:embed/>
                  <p:pic>
                    <p:nvPicPr>
                      <p:cNvPr id="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9575" y="2144713"/>
                        <a:ext cx="2155825" cy="827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12327" name="Line 8"/>
          <p:cNvSpPr>
            <a:spLocks noChangeShapeType="1"/>
          </p:cNvSpPr>
          <p:nvPr/>
        </p:nvSpPr>
        <p:spPr bwMode="auto">
          <a:xfrm>
            <a:off x="6705600" y="2362200"/>
            <a:ext cx="0" cy="685800"/>
          </a:xfrm>
          <a:prstGeom prst="line">
            <a:avLst/>
          </a:prstGeom>
          <a:no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1" name="Rectangle 2"/>
          <p:cNvSpPr>
            <a:spLocks noGrp="1" noChangeArrowheads="1"/>
          </p:cNvSpPr>
          <p:nvPr>
            <p:ph type="title"/>
          </p:nvPr>
        </p:nvSpPr>
        <p:spPr/>
        <p:txBody>
          <a:bodyPr/>
          <a:lstStyle/>
          <a:p>
            <a:r>
              <a:rPr lang="en-US"/>
              <a:t>Prediction error filter - A wave number view</a:t>
            </a:r>
          </a:p>
        </p:txBody>
      </p:sp>
      <p:graphicFrame>
        <p:nvGraphicFramePr>
          <p:cNvPr id="314370" name="Object 2"/>
          <p:cNvGraphicFramePr>
            <a:graphicFrameLocks noGrp="1" noChangeAspect="1"/>
          </p:cNvGraphicFramePr>
          <p:nvPr>
            <p:ph idx="1"/>
          </p:nvPr>
        </p:nvGraphicFramePr>
        <p:xfrm>
          <a:off x="1147763" y="1292225"/>
          <a:ext cx="6543675" cy="2089150"/>
        </p:xfrm>
        <a:graphic>
          <a:graphicData uri="http://schemas.openxmlformats.org/presentationml/2006/ole">
            <mc:AlternateContent xmlns:mc="http://schemas.openxmlformats.org/markup-compatibility/2006">
              <mc:Choice xmlns:v="urn:schemas-microsoft-com:vml" Requires="v">
                <p:oleObj name="Equation" r:id="rId3" imgW="3619500" imgH="1155700" progId="Equation.3">
                  <p:embed/>
                </p:oleObj>
              </mc:Choice>
              <mc:Fallback>
                <p:oleObj name="Equation" r:id="rId3" imgW="3619500" imgH="1155700" progId="Equation.3">
                  <p:embed/>
                  <p:pic>
                    <p:nvPicPr>
                      <p:cNvPr id="0" name="Picture 10"/>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763" y="1292225"/>
                        <a:ext cx="6543675" cy="208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14372" name="Slide Number Placeholder 6"/>
          <p:cNvSpPr>
            <a:spLocks noGrp="1"/>
          </p:cNvSpPr>
          <p:nvPr>
            <p:ph type="sldNum" sz="quarter" idx="11"/>
          </p:nvPr>
        </p:nvSpPr>
        <p:spPr>
          <a:noFill/>
        </p:spPr>
        <p:txBody>
          <a:bodyPr/>
          <a:lstStyle/>
          <a:p>
            <a:fld id="{101881A9-6F06-FD48-8717-4BBBB61244D0}" type="slidenum">
              <a:rPr lang="en-US" smtClean="0"/>
              <a:pPr/>
              <a:t>58</a:t>
            </a:fld>
            <a:endParaRPr lang="en-US" b="0">
              <a:solidFill>
                <a:schemeClr val="tx1"/>
              </a:solidFill>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9" name="Rectangle 2"/>
          <p:cNvSpPr>
            <a:spLocks noGrp="1" noChangeArrowheads="1"/>
          </p:cNvSpPr>
          <p:nvPr>
            <p:ph type="title"/>
          </p:nvPr>
        </p:nvSpPr>
        <p:spPr/>
        <p:txBody>
          <a:bodyPr/>
          <a:lstStyle/>
          <a:p>
            <a:r>
              <a:rPr lang="en-US"/>
              <a:t>Fxy Filters</a:t>
            </a:r>
          </a:p>
        </p:txBody>
      </p:sp>
      <p:sp>
        <p:nvSpPr>
          <p:cNvPr id="316420" name="Rectangle 3"/>
          <p:cNvSpPr>
            <a:spLocks noGrp="1" noChangeArrowheads="1"/>
          </p:cNvSpPr>
          <p:nvPr>
            <p:ph idx="1"/>
          </p:nvPr>
        </p:nvSpPr>
        <p:spPr/>
        <p:txBody>
          <a:bodyPr/>
          <a:lstStyle/>
          <a:p>
            <a:r>
              <a:rPr lang="en-US"/>
              <a:t>2D Kernels - same idea but not clear to what kind of signal model one requires to justify 2D prediction error filters</a:t>
            </a:r>
          </a:p>
          <a:p>
            <a:endParaRPr lang="en-US"/>
          </a:p>
          <a:p>
            <a:r>
              <a:rPr lang="en-US"/>
              <a:t>1D Prediction can be performed with Forward or backward operators or a combination of both</a:t>
            </a:r>
          </a:p>
          <a:p>
            <a:endParaRPr lang="en-US"/>
          </a:p>
        </p:txBody>
      </p:sp>
      <p:sp>
        <p:nvSpPr>
          <p:cNvPr id="316431" name="Slide Number Placeholder 17"/>
          <p:cNvSpPr>
            <a:spLocks noGrp="1"/>
          </p:cNvSpPr>
          <p:nvPr>
            <p:ph type="sldNum" sz="quarter" idx="11"/>
          </p:nvPr>
        </p:nvSpPr>
        <p:spPr>
          <a:noFill/>
        </p:spPr>
        <p:txBody>
          <a:bodyPr/>
          <a:lstStyle/>
          <a:p>
            <a:fld id="{96666098-4D1F-A046-863C-9F36789B92C7}" type="slidenum">
              <a:rPr lang="en-US" smtClean="0"/>
              <a:pPr/>
              <a:t>59</a:t>
            </a:fld>
            <a:endParaRPr lang="en-US" b="0">
              <a:solidFill>
                <a:schemeClr val="tx1"/>
              </a:solidFill>
            </a:endParaRPr>
          </a:p>
        </p:txBody>
      </p:sp>
      <p:graphicFrame>
        <p:nvGraphicFramePr>
          <p:cNvPr id="316418" name="Object 2"/>
          <p:cNvGraphicFramePr>
            <a:graphicFrameLocks noChangeAspect="1"/>
          </p:cNvGraphicFramePr>
          <p:nvPr/>
        </p:nvGraphicFramePr>
        <p:xfrm>
          <a:off x="2735263" y="3124200"/>
          <a:ext cx="5265737" cy="2684463"/>
        </p:xfrm>
        <a:graphic>
          <a:graphicData uri="http://schemas.openxmlformats.org/presentationml/2006/ole">
            <mc:AlternateContent xmlns:mc="http://schemas.openxmlformats.org/markup-compatibility/2006">
              <mc:Choice xmlns:v="urn:schemas-microsoft-com:vml" Requires="v">
                <p:oleObj name="Equation" r:id="rId3" imgW="2667000" imgH="1358900" progId="Equation.3">
                  <p:embed/>
                </p:oleObj>
              </mc:Choice>
              <mc:Fallback>
                <p:oleObj name="Equation" r:id="rId3" imgW="2667000" imgH="13589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5263" y="3124200"/>
                        <a:ext cx="5265737" cy="2684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16421" name="AutoShape 5"/>
          <p:cNvSpPr>
            <a:spLocks noChangeArrowheads="1"/>
          </p:cNvSpPr>
          <p:nvPr/>
        </p:nvSpPr>
        <p:spPr bwMode="auto">
          <a:xfrm>
            <a:off x="7467600" y="4267200"/>
            <a:ext cx="228600" cy="228600"/>
          </a:xfrm>
          <a:prstGeom prst="flowChartConnector">
            <a:avLst/>
          </a:prstGeom>
          <a:solidFill>
            <a:schemeClr val="accent1"/>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6422" name="AutoShape 7"/>
          <p:cNvSpPr>
            <a:spLocks noChangeArrowheads="1"/>
          </p:cNvSpPr>
          <p:nvPr/>
        </p:nvSpPr>
        <p:spPr bwMode="auto">
          <a:xfrm>
            <a:off x="6781800" y="4267200"/>
            <a:ext cx="228600" cy="228600"/>
          </a:xfrm>
          <a:prstGeom prst="flowChartConnector">
            <a:avLst/>
          </a:prstGeom>
          <a:solidFill>
            <a:srgbClr val="FF0080"/>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6423" name="AutoShape 8"/>
          <p:cNvSpPr>
            <a:spLocks noChangeArrowheads="1"/>
          </p:cNvSpPr>
          <p:nvPr/>
        </p:nvSpPr>
        <p:spPr bwMode="auto">
          <a:xfrm>
            <a:off x="6096000" y="4267200"/>
            <a:ext cx="228600" cy="228600"/>
          </a:xfrm>
          <a:prstGeom prst="flowChartConnector">
            <a:avLst/>
          </a:prstGeom>
          <a:solidFill>
            <a:srgbClr val="FF0080"/>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6424" name="AutoShape 9"/>
          <p:cNvSpPr>
            <a:spLocks noChangeArrowheads="1"/>
          </p:cNvSpPr>
          <p:nvPr/>
        </p:nvSpPr>
        <p:spPr bwMode="auto">
          <a:xfrm>
            <a:off x="5410200" y="4267200"/>
            <a:ext cx="228600" cy="228600"/>
          </a:xfrm>
          <a:prstGeom prst="flowChartConnector">
            <a:avLst/>
          </a:prstGeom>
          <a:solidFill>
            <a:srgbClr val="FF0080"/>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6425" name="AutoShape 10"/>
          <p:cNvSpPr>
            <a:spLocks noChangeArrowheads="1"/>
          </p:cNvSpPr>
          <p:nvPr/>
        </p:nvSpPr>
        <p:spPr bwMode="auto">
          <a:xfrm>
            <a:off x="5410200" y="5943600"/>
            <a:ext cx="228600" cy="228600"/>
          </a:xfrm>
          <a:prstGeom prst="flowChartConnector">
            <a:avLst/>
          </a:prstGeom>
          <a:solidFill>
            <a:schemeClr val="accent1"/>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6426" name="AutoShape 11"/>
          <p:cNvSpPr>
            <a:spLocks noChangeArrowheads="1"/>
          </p:cNvSpPr>
          <p:nvPr/>
        </p:nvSpPr>
        <p:spPr bwMode="auto">
          <a:xfrm>
            <a:off x="6096000" y="5943600"/>
            <a:ext cx="228600" cy="228600"/>
          </a:xfrm>
          <a:prstGeom prst="flowChartConnector">
            <a:avLst/>
          </a:prstGeom>
          <a:solidFill>
            <a:srgbClr val="FF0080"/>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6427" name="AutoShape 12"/>
          <p:cNvSpPr>
            <a:spLocks noChangeArrowheads="1"/>
          </p:cNvSpPr>
          <p:nvPr/>
        </p:nvSpPr>
        <p:spPr bwMode="auto">
          <a:xfrm>
            <a:off x="6781800" y="5943600"/>
            <a:ext cx="228600" cy="228600"/>
          </a:xfrm>
          <a:prstGeom prst="flowChartConnector">
            <a:avLst/>
          </a:prstGeom>
          <a:solidFill>
            <a:srgbClr val="FF0080"/>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6428" name="AutoShape 13"/>
          <p:cNvSpPr>
            <a:spLocks noChangeArrowheads="1"/>
          </p:cNvSpPr>
          <p:nvPr/>
        </p:nvSpPr>
        <p:spPr bwMode="auto">
          <a:xfrm>
            <a:off x="7467600" y="5943600"/>
            <a:ext cx="228600" cy="228600"/>
          </a:xfrm>
          <a:prstGeom prst="flowChartConnector">
            <a:avLst/>
          </a:prstGeom>
          <a:solidFill>
            <a:srgbClr val="FF0080"/>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6429" name="Line 14"/>
          <p:cNvSpPr>
            <a:spLocks noChangeShapeType="1"/>
          </p:cNvSpPr>
          <p:nvPr/>
        </p:nvSpPr>
        <p:spPr bwMode="auto">
          <a:xfrm>
            <a:off x="6858000" y="4648200"/>
            <a:ext cx="838200" cy="0"/>
          </a:xfrm>
          <a:prstGeom prst="line">
            <a:avLst/>
          </a:prstGeom>
          <a:noFill/>
          <a:ln w="38100">
            <a:solidFill>
              <a:srgbClr val="004080"/>
            </a:solidFill>
            <a:round/>
            <a:headEnd/>
            <a:tailEnd type="triangle" w="med" len="med"/>
          </a:ln>
        </p:spPr>
        <p:txBody>
          <a:bodyPr wrap="none" lIns="90000" tIns="46800" rIns="90000" bIns="46800" anchor="ctr">
            <a:prstTxWarp prst="textNoShape">
              <a:avLst/>
            </a:prstTxWarp>
            <a:spAutoFit/>
          </a:bodyPr>
          <a:lstStyle/>
          <a:p>
            <a:endParaRPr lang="en-US"/>
          </a:p>
        </p:txBody>
      </p:sp>
      <p:sp>
        <p:nvSpPr>
          <p:cNvPr id="316430" name="Line 16"/>
          <p:cNvSpPr>
            <a:spLocks noChangeShapeType="1"/>
          </p:cNvSpPr>
          <p:nvPr/>
        </p:nvSpPr>
        <p:spPr bwMode="auto">
          <a:xfrm flipH="1">
            <a:off x="5334000" y="6324600"/>
            <a:ext cx="762000" cy="0"/>
          </a:xfrm>
          <a:prstGeom prst="line">
            <a:avLst/>
          </a:prstGeom>
          <a:noFill/>
          <a:ln w="38100">
            <a:solidFill>
              <a:srgbClr val="004080"/>
            </a:solidFill>
            <a:round/>
            <a:headEnd/>
            <a:tailEnd type="triangle" w="med" len="med"/>
          </a:ln>
        </p:spPr>
        <p:txBody>
          <a:bodyPr lIns="90000" tIns="46800" rIns="90000" bIns="46800" anchor="ctr">
            <a:prstTxWarp prst="textNoShape">
              <a:avLst/>
            </a:prstTxWarp>
            <a:spAutoFit/>
          </a:bodyPr>
          <a:lstStyle/>
          <a:p>
            <a:endParaRPr 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Radon transforms</a:t>
            </a:r>
          </a:p>
        </p:txBody>
      </p:sp>
      <p:sp>
        <p:nvSpPr>
          <p:cNvPr id="23555" name="Rectangle 3"/>
          <p:cNvSpPr>
            <a:spLocks noGrp="1" noChangeArrowheads="1"/>
          </p:cNvSpPr>
          <p:nvPr>
            <p:ph idx="1"/>
          </p:nvPr>
        </p:nvSpPr>
        <p:spPr/>
        <p:txBody>
          <a:bodyPr/>
          <a:lstStyle/>
          <a:p>
            <a:r>
              <a:rPr lang="en-US" dirty="0"/>
              <a:t>Search for coherent waveforms along particular travel-time curves</a:t>
            </a:r>
          </a:p>
          <a:p>
            <a:r>
              <a:rPr lang="en-US" dirty="0"/>
              <a:t>Three common implementations: linear, parabolic, hyperbolic</a:t>
            </a:r>
          </a:p>
          <a:p>
            <a:r>
              <a:rPr lang="en-US" dirty="0"/>
              <a:t>Resolution is severely affected by amplitude variations and aperture</a:t>
            </a:r>
          </a:p>
          <a:p>
            <a:pPr lvl="1"/>
            <a:r>
              <a:rPr lang="en-US" dirty="0"/>
              <a:t>Resolution = Ability to distinguished events with similar </a:t>
            </a:r>
            <a:r>
              <a:rPr lang="en-US" dirty="0" err="1"/>
              <a:t>moveout</a:t>
            </a:r>
            <a:endParaRPr lang="en-US" dirty="0"/>
          </a:p>
          <a:p>
            <a:r>
              <a:rPr lang="en-US" dirty="0"/>
              <a:t> HR implementations can cope with aperture problems but not with AVO. </a:t>
            </a:r>
          </a:p>
          <a:p>
            <a:r>
              <a:rPr lang="en-US" dirty="0"/>
              <a:t>AVO could be modeled but might be expensive and hard to parameterize for processing large batches of data.</a:t>
            </a:r>
          </a:p>
          <a:p>
            <a:r>
              <a:rPr lang="en-US" dirty="0"/>
              <a:t> Radon transforms are often used as non-local operators (Operator spans the full aperture of the gather) This is a problem as it entails the assumption of high degree of matching of the  signal to the transform.</a:t>
            </a:r>
          </a:p>
          <a:p>
            <a:pPr lvl="2"/>
            <a:r>
              <a:rPr lang="en-US" dirty="0"/>
              <a:t>Solution: Going local  - but again hard to parameterize </a:t>
            </a:r>
          </a:p>
          <a:p>
            <a:endParaRPr lang="en-US" dirty="0"/>
          </a:p>
        </p:txBody>
      </p:sp>
      <p:sp>
        <p:nvSpPr>
          <p:cNvPr id="23556" name="Slide Number Placeholder 8"/>
          <p:cNvSpPr>
            <a:spLocks noGrp="1"/>
          </p:cNvSpPr>
          <p:nvPr>
            <p:ph type="sldNum" sz="quarter" idx="11"/>
          </p:nvPr>
        </p:nvSpPr>
        <p:spPr>
          <a:noFill/>
        </p:spPr>
        <p:txBody>
          <a:bodyPr/>
          <a:lstStyle/>
          <a:p>
            <a:fld id="{7918D670-71EA-F045-AAF6-AFBACA893A4E}" type="slidenum">
              <a:rPr lang="en-US" smtClean="0"/>
              <a:pPr/>
              <a:t>6</a:t>
            </a:fld>
            <a:endParaRPr lang="en-US" b="0">
              <a:solidFill>
                <a:schemeClr val="tx1"/>
              </a:solidFill>
            </a:endParaRP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7" name="Rectangle 2"/>
          <p:cNvSpPr>
            <a:spLocks noGrp="1" noChangeArrowheads="1"/>
          </p:cNvSpPr>
          <p:nvPr>
            <p:ph type="title"/>
          </p:nvPr>
        </p:nvSpPr>
        <p:spPr/>
        <p:txBody>
          <a:bodyPr/>
          <a:lstStyle/>
          <a:p>
            <a:r>
              <a:rPr lang="en-US"/>
              <a:t>Fxy Filters</a:t>
            </a:r>
          </a:p>
        </p:txBody>
      </p:sp>
      <p:sp>
        <p:nvSpPr>
          <p:cNvPr id="318478" name="Slide Number Placeholder 16"/>
          <p:cNvSpPr>
            <a:spLocks noGrp="1"/>
          </p:cNvSpPr>
          <p:nvPr>
            <p:ph type="sldNum" sz="quarter" idx="11"/>
          </p:nvPr>
        </p:nvSpPr>
        <p:spPr>
          <a:noFill/>
        </p:spPr>
        <p:txBody>
          <a:bodyPr/>
          <a:lstStyle/>
          <a:p>
            <a:fld id="{4D374FB1-8E3C-354C-B5FF-E9832F9E6A6D}" type="slidenum">
              <a:rPr lang="en-US" smtClean="0"/>
              <a:pPr/>
              <a:t>60</a:t>
            </a:fld>
            <a:endParaRPr lang="en-US" b="0">
              <a:solidFill>
                <a:schemeClr val="tx1"/>
              </a:solidFill>
            </a:endParaRPr>
          </a:p>
        </p:txBody>
      </p:sp>
      <p:graphicFrame>
        <p:nvGraphicFramePr>
          <p:cNvPr id="318466" name="Object 2"/>
          <p:cNvGraphicFramePr>
            <a:graphicFrameLocks noChangeAspect="1"/>
          </p:cNvGraphicFramePr>
          <p:nvPr/>
        </p:nvGraphicFramePr>
        <p:xfrm>
          <a:off x="1450975" y="1524000"/>
          <a:ext cx="6242050" cy="1128713"/>
        </p:xfrm>
        <a:graphic>
          <a:graphicData uri="http://schemas.openxmlformats.org/presentationml/2006/ole">
            <mc:AlternateContent xmlns:mc="http://schemas.openxmlformats.org/markup-compatibility/2006">
              <mc:Choice xmlns:v="urn:schemas-microsoft-com:vml" Requires="v">
                <p:oleObj name="Equation" r:id="rId3" imgW="3162300" imgH="571500" progId="Equation.3">
                  <p:embed/>
                </p:oleObj>
              </mc:Choice>
              <mc:Fallback>
                <p:oleObj name="Equation" r:id="rId3" imgW="3162300" imgH="5715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0975" y="1524000"/>
                        <a:ext cx="6242050" cy="1128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rgbClr val="004080"/>
                            </a:solidFill>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pic>
                </p:oleObj>
              </mc:Fallback>
            </mc:AlternateContent>
          </a:graphicData>
        </a:graphic>
      </p:graphicFrame>
      <p:sp>
        <p:nvSpPr>
          <p:cNvPr id="318468" name="AutoShape 6"/>
          <p:cNvSpPr>
            <a:spLocks noChangeArrowheads="1"/>
          </p:cNvSpPr>
          <p:nvPr/>
        </p:nvSpPr>
        <p:spPr bwMode="auto">
          <a:xfrm>
            <a:off x="1752600" y="2971800"/>
            <a:ext cx="228600" cy="228600"/>
          </a:xfrm>
          <a:prstGeom prst="flowChartConnector">
            <a:avLst/>
          </a:prstGeom>
          <a:solidFill>
            <a:schemeClr val="accent1"/>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8469" name="AutoShape 15"/>
          <p:cNvSpPr>
            <a:spLocks noChangeArrowheads="1"/>
          </p:cNvSpPr>
          <p:nvPr/>
        </p:nvSpPr>
        <p:spPr bwMode="auto">
          <a:xfrm>
            <a:off x="2971800" y="3657600"/>
            <a:ext cx="228600" cy="228600"/>
          </a:xfrm>
          <a:prstGeom prst="flowChartConnector">
            <a:avLst/>
          </a:prstGeom>
          <a:solidFill>
            <a:srgbClr val="FF0080"/>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8470" name="AutoShape 14"/>
          <p:cNvSpPr>
            <a:spLocks noChangeArrowheads="1"/>
          </p:cNvSpPr>
          <p:nvPr/>
        </p:nvSpPr>
        <p:spPr bwMode="auto">
          <a:xfrm>
            <a:off x="2971800" y="4343400"/>
            <a:ext cx="228600" cy="228600"/>
          </a:xfrm>
          <a:prstGeom prst="flowChartConnector">
            <a:avLst/>
          </a:prstGeom>
          <a:solidFill>
            <a:srgbClr val="FF0080"/>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8471" name="AutoShape 10"/>
          <p:cNvSpPr>
            <a:spLocks noChangeArrowheads="1"/>
          </p:cNvSpPr>
          <p:nvPr/>
        </p:nvSpPr>
        <p:spPr bwMode="auto">
          <a:xfrm>
            <a:off x="2336800" y="4343400"/>
            <a:ext cx="228600" cy="228600"/>
          </a:xfrm>
          <a:prstGeom prst="flowChartConnector">
            <a:avLst/>
          </a:prstGeom>
          <a:solidFill>
            <a:srgbClr val="FF0080"/>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8472" name="AutoShape 9"/>
          <p:cNvSpPr>
            <a:spLocks noChangeArrowheads="1"/>
          </p:cNvSpPr>
          <p:nvPr/>
        </p:nvSpPr>
        <p:spPr bwMode="auto">
          <a:xfrm>
            <a:off x="2336800" y="3657600"/>
            <a:ext cx="228600" cy="228600"/>
          </a:xfrm>
          <a:prstGeom prst="flowChartConnector">
            <a:avLst/>
          </a:prstGeom>
          <a:solidFill>
            <a:srgbClr val="FF0080"/>
          </a:solidFill>
          <a:ln w="38100">
            <a:solidFill>
              <a:srgbClr val="004080"/>
            </a:solidFill>
            <a:round/>
            <a:headEnd/>
            <a:tailEnd/>
          </a:ln>
        </p:spPr>
        <p:txBody>
          <a:bodyPr wrap="none" lIns="90000" tIns="46800" rIns="90000" bIns="46800" anchor="ctr">
            <a:prstTxWarp prst="textNoShape">
              <a:avLst/>
            </a:prstTxWarp>
            <a:spAutoFit/>
          </a:bodyPr>
          <a:lstStyle/>
          <a:p>
            <a:endParaRPr lang="en-US"/>
          </a:p>
        </p:txBody>
      </p:sp>
      <p:sp>
        <p:nvSpPr>
          <p:cNvPr id="318473" name="Line 22"/>
          <p:cNvSpPr>
            <a:spLocks noChangeShapeType="1"/>
          </p:cNvSpPr>
          <p:nvPr/>
        </p:nvSpPr>
        <p:spPr bwMode="auto">
          <a:xfrm flipH="1" flipV="1">
            <a:off x="1371600" y="3813175"/>
            <a:ext cx="12700" cy="1003300"/>
          </a:xfrm>
          <a:prstGeom prst="line">
            <a:avLst/>
          </a:prstGeom>
          <a:noFill/>
          <a:ln w="19050">
            <a:solidFill>
              <a:schemeClr val="tx1"/>
            </a:solidFill>
            <a:round/>
            <a:headEnd/>
            <a:tailEnd type="arrow" w="med" len="med"/>
          </a:ln>
        </p:spPr>
        <p:txBody>
          <a:bodyPr lIns="90000" tIns="46800" rIns="90000" bIns="46800" anchor="ctr">
            <a:prstTxWarp prst="textNoShape">
              <a:avLst/>
            </a:prstTxWarp>
            <a:spAutoFit/>
          </a:bodyPr>
          <a:lstStyle/>
          <a:p>
            <a:endParaRPr lang="en-US"/>
          </a:p>
        </p:txBody>
      </p:sp>
      <p:sp>
        <p:nvSpPr>
          <p:cNvPr id="318474" name="Line 23"/>
          <p:cNvSpPr>
            <a:spLocks noChangeShapeType="1"/>
          </p:cNvSpPr>
          <p:nvPr/>
        </p:nvSpPr>
        <p:spPr bwMode="auto">
          <a:xfrm flipV="1">
            <a:off x="1384300" y="4816475"/>
            <a:ext cx="1130300" cy="0"/>
          </a:xfrm>
          <a:prstGeom prst="line">
            <a:avLst/>
          </a:prstGeom>
          <a:noFill/>
          <a:ln w="19050">
            <a:solidFill>
              <a:schemeClr val="tx1"/>
            </a:solidFill>
            <a:round/>
            <a:headEnd/>
            <a:tailEnd type="arrow" w="med" len="med"/>
          </a:ln>
        </p:spPr>
        <p:txBody>
          <a:bodyPr lIns="90000" tIns="46800" rIns="90000" bIns="46800" anchor="ctr">
            <a:prstTxWarp prst="textNoShape">
              <a:avLst/>
            </a:prstTxWarp>
            <a:spAutoFit/>
          </a:bodyPr>
          <a:lstStyle/>
          <a:p>
            <a:endParaRPr lang="en-US"/>
          </a:p>
        </p:txBody>
      </p:sp>
      <p:sp>
        <p:nvSpPr>
          <p:cNvPr id="318475" name="Text Box 26"/>
          <p:cNvSpPr txBox="1">
            <a:spLocks noChangeArrowheads="1"/>
          </p:cNvSpPr>
          <p:nvPr/>
        </p:nvSpPr>
        <p:spPr bwMode="auto">
          <a:xfrm>
            <a:off x="2692400" y="4549775"/>
            <a:ext cx="431800" cy="396875"/>
          </a:xfrm>
          <a:prstGeom prst="rect">
            <a:avLst/>
          </a:prstGeom>
          <a:noFill/>
          <a:ln w="38100">
            <a:noFill/>
            <a:miter lim="800000"/>
            <a:headEnd/>
            <a:tailEnd/>
          </a:ln>
        </p:spPr>
        <p:txBody>
          <a:bodyPr lIns="90000" tIns="46800" rIns="90000" bIns="46800">
            <a:prstTxWarp prst="textNoShape">
              <a:avLst/>
            </a:prstTxWarp>
            <a:spAutoFit/>
          </a:bodyPr>
          <a:lstStyle/>
          <a:p>
            <a:r>
              <a:rPr lang="en-US" i="1"/>
              <a:t>x</a:t>
            </a:r>
            <a:endParaRPr lang="en-US"/>
          </a:p>
        </p:txBody>
      </p:sp>
      <p:sp>
        <p:nvSpPr>
          <p:cNvPr id="318476" name="Text Box 28"/>
          <p:cNvSpPr txBox="1">
            <a:spLocks noChangeArrowheads="1"/>
          </p:cNvSpPr>
          <p:nvPr/>
        </p:nvSpPr>
        <p:spPr bwMode="auto">
          <a:xfrm>
            <a:off x="990600" y="3657600"/>
            <a:ext cx="431800" cy="396875"/>
          </a:xfrm>
          <a:prstGeom prst="rect">
            <a:avLst/>
          </a:prstGeom>
          <a:noFill/>
          <a:ln w="38100">
            <a:noFill/>
            <a:miter lim="800000"/>
            <a:headEnd/>
            <a:tailEnd/>
          </a:ln>
        </p:spPr>
        <p:txBody>
          <a:bodyPr lIns="90000" tIns="46800" rIns="90000" bIns="46800">
            <a:prstTxWarp prst="textNoShape">
              <a:avLst/>
            </a:prstTxWarp>
            <a:spAutoFit/>
          </a:bodyPr>
          <a:lstStyle/>
          <a:p>
            <a:r>
              <a:rPr lang="en-US" i="1"/>
              <a:t>y</a:t>
            </a:r>
            <a:endParaRPr lang="en-US"/>
          </a:p>
        </p:txBody>
      </p:sp>
      <p:sp>
        <p:nvSpPr>
          <p:cNvPr id="318477" name="Text Box 31"/>
          <p:cNvSpPr txBox="1">
            <a:spLocks noChangeArrowheads="1"/>
          </p:cNvSpPr>
          <p:nvPr/>
        </p:nvSpPr>
        <p:spPr bwMode="auto">
          <a:xfrm>
            <a:off x="1828800" y="5257800"/>
            <a:ext cx="5410200" cy="1006475"/>
          </a:xfrm>
          <a:prstGeom prst="rect">
            <a:avLst/>
          </a:prstGeom>
          <a:noFill/>
          <a:ln w="38100">
            <a:noFill/>
            <a:miter lim="800000"/>
            <a:headEnd/>
            <a:tailEnd/>
          </a:ln>
        </p:spPr>
        <p:txBody>
          <a:bodyPr lIns="90000" tIns="46800" rIns="90000" bIns="46800">
            <a:prstTxWarp prst="textNoShape">
              <a:avLst/>
            </a:prstTxWarp>
            <a:spAutoFit/>
          </a:bodyPr>
          <a:lstStyle/>
          <a:p>
            <a:pPr algn="ctr"/>
            <a:r>
              <a:rPr lang="en-US"/>
              <a:t>Solution: could use Block Matrices and Block Solvers or operate on the flight with the Method of Conjugate Gradients</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Title 1"/>
          <p:cNvSpPr>
            <a:spLocks noGrp="1"/>
          </p:cNvSpPr>
          <p:nvPr>
            <p:ph type="title"/>
          </p:nvPr>
        </p:nvSpPr>
        <p:spPr/>
        <p:txBody>
          <a:bodyPr/>
          <a:lstStyle/>
          <a:p>
            <a:pPr eaLnBrk="1" hangingPunct="1"/>
            <a:r>
              <a:rPr lang="en-US" dirty="0">
                <a:solidFill>
                  <a:srgbClr val="FF0000"/>
                </a:solidFill>
              </a:rPr>
              <a:t>SSA</a:t>
            </a:r>
            <a:r>
              <a:rPr lang="en-US" dirty="0"/>
              <a:t> Singular Spectrum Analysis or </a:t>
            </a:r>
            <a:r>
              <a:rPr lang="en-US" dirty="0" err="1">
                <a:solidFill>
                  <a:srgbClr val="FF0000"/>
                </a:solidFill>
              </a:rPr>
              <a:t>Cadzow</a:t>
            </a:r>
            <a:r>
              <a:rPr lang="en-US" dirty="0">
                <a:solidFill>
                  <a:srgbClr val="FF0000"/>
                </a:solidFill>
              </a:rPr>
              <a:t> Filter</a:t>
            </a:r>
          </a:p>
        </p:txBody>
      </p:sp>
      <p:sp>
        <p:nvSpPr>
          <p:cNvPr id="322563" name="Content Placeholder 2"/>
          <p:cNvSpPr>
            <a:spLocks noGrp="1"/>
          </p:cNvSpPr>
          <p:nvPr>
            <p:ph idx="1"/>
          </p:nvPr>
        </p:nvSpPr>
        <p:spPr/>
        <p:txBody>
          <a:bodyPr/>
          <a:lstStyle/>
          <a:p>
            <a:pPr eaLnBrk="1" hangingPunct="1">
              <a:lnSpc>
                <a:spcPct val="80000"/>
              </a:lnSpc>
            </a:pPr>
            <a:r>
              <a:rPr lang="en-US" sz="1800" dirty="0"/>
              <a:t>SSA: an alternative to FX </a:t>
            </a:r>
            <a:r>
              <a:rPr lang="en-US" sz="1800" dirty="0" err="1"/>
              <a:t>deconvolution</a:t>
            </a:r>
            <a:r>
              <a:rPr lang="en-US" sz="1800" dirty="0"/>
              <a:t> ?</a:t>
            </a:r>
          </a:p>
          <a:p>
            <a:pPr eaLnBrk="1" hangingPunct="1">
              <a:lnSpc>
                <a:spcPct val="80000"/>
              </a:lnSpc>
            </a:pPr>
            <a:r>
              <a:rPr lang="en-US" sz="1800" dirty="0">
                <a:solidFill>
                  <a:srgbClr val="FF0000"/>
                </a:solidFill>
              </a:rPr>
              <a:t>++</a:t>
            </a:r>
          </a:p>
          <a:p>
            <a:pPr lvl="1" eaLnBrk="1" hangingPunct="1">
              <a:lnSpc>
                <a:spcPct val="80000"/>
              </a:lnSpc>
            </a:pPr>
            <a:r>
              <a:rPr lang="en-US" sz="1800" dirty="0"/>
              <a:t>Easy to code and to understand</a:t>
            </a:r>
          </a:p>
          <a:p>
            <a:pPr lvl="1" eaLnBrk="1" hangingPunct="1">
              <a:lnSpc>
                <a:spcPct val="80000"/>
              </a:lnSpc>
            </a:pPr>
            <a:r>
              <a:rPr lang="en-US" sz="1800" dirty="0"/>
              <a:t>Easy to extend to  ND</a:t>
            </a:r>
          </a:p>
          <a:p>
            <a:pPr lvl="1" eaLnBrk="1" hangingPunct="1">
              <a:lnSpc>
                <a:spcPct val="80000"/>
              </a:lnSpc>
            </a:pPr>
            <a:r>
              <a:rPr lang="en-US" sz="1800" dirty="0"/>
              <a:t>Possibility of creating noise attenuation methods that simultaneously operate in frequency and space</a:t>
            </a:r>
          </a:p>
          <a:p>
            <a:pPr eaLnBrk="1" hangingPunct="1">
              <a:lnSpc>
                <a:spcPct val="80000"/>
              </a:lnSpc>
            </a:pPr>
            <a:r>
              <a:rPr lang="en-US" sz="1800" dirty="0">
                <a:solidFill>
                  <a:srgbClr val="FF0000"/>
                </a:solidFill>
              </a:rPr>
              <a:t>-+</a:t>
            </a:r>
          </a:p>
          <a:p>
            <a:pPr lvl="1" eaLnBrk="1" hangingPunct="1">
              <a:lnSpc>
                <a:spcPct val="80000"/>
              </a:lnSpc>
            </a:pPr>
            <a:r>
              <a:rPr lang="en-US" sz="1800" dirty="0"/>
              <a:t>Memory?</a:t>
            </a:r>
          </a:p>
          <a:p>
            <a:pPr lvl="1" eaLnBrk="1" hangingPunct="1">
              <a:lnSpc>
                <a:spcPct val="80000"/>
              </a:lnSpc>
            </a:pPr>
            <a:endParaRPr lang="en-US" sz="1800" dirty="0"/>
          </a:p>
          <a:p>
            <a:pPr lvl="1" eaLnBrk="1" hangingPunct="1">
              <a:lnSpc>
                <a:spcPct val="80000"/>
              </a:lnSpc>
              <a:buFontTx/>
              <a:buNone/>
            </a:pPr>
            <a:r>
              <a:rPr lang="en-US" sz="1800" dirty="0">
                <a:solidFill>
                  <a:srgbClr val="800000"/>
                </a:solidFill>
              </a:rPr>
              <a:t>Note</a:t>
            </a:r>
            <a:r>
              <a:rPr lang="en-US" sz="1800" dirty="0"/>
              <a:t>: </a:t>
            </a:r>
          </a:p>
          <a:p>
            <a:pPr lvl="1" eaLnBrk="1" hangingPunct="1">
              <a:lnSpc>
                <a:spcPct val="80000"/>
              </a:lnSpc>
              <a:buFontTx/>
              <a:buNone/>
            </a:pPr>
            <a:r>
              <a:rPr lang="en-US" sz="1800" dirty="0"/>
              <a:t>	SSA arises from people working in dynamical systems as a method for rank reduction of 1D time series. </a:t>
            </a:r>
            <a:r>
              <a:rPr lang="en-US" sz="1800" dirty="0" err="1"/>
              <a:t>Cadzow</a:t>
            </a:r>
            <a:r>
              <a:rPr lang="en-US" sz="1800" dirty="0"/>
              <a:t> decomposition is a more general approach to image/signal enhancement that leads to an algorithm very similar to SSA when used to enhance complex sinusoids</a:t>
            </a:r>
            <a:r>
              <a:rPr lang="en-US" sz="2200" dirty="0"/>
              <a:t>.</a:t>
            </a:r>
          </a:p>
          <a:p>
            <a:pPr lvl="1" eaLnBrk="1" hangingPunct="1">
              <a:lnSpc>
                <a:spcPct val="80000"/>
              </a:lnSpc>
              <a:buFontTx/>
              <a:buNone/>
            </a:pPr>
            <a:endParaRPr lang="en-US" sz="2200" dirty="0"/>
          </a:p>
          <a:p>
            <a:pPr lvl="1" eaLnBrk="1" hangingPunct="1">
              <a:lnSpc>
                <a:spcPct val="80000"/>
              </a:lnSpc>
              <a:buFontTx/>
              <a:buNone/>
            </a:pPr>
            <a:endParaRPr lang="en-US" sz="2200" dirty="0"/>
          </a:p>
        </p:txBody>
      </p:sp>
      <p:sp>
        <p:nvSpPr>
          <p:cNvPr id="322564" name="Slide Number Placeholder 6"/>
          <p:cNvSpPr>
            <a:spLocks noGrp="1"/>
          </p:cNvSpPr>
          <p:nvPr>
            <p:ph type="sldNum" sz="quarter" idx="11"/>
          </p:nvPr>
        </p:nvSpPr>
        <p:spPr>
          <a:noFill/>
        </p:spPr>
        <p:txBody>
          <a:bodyPr/>
          <a:lstStyle/>
          <a:p>
            <a:fld id="{2F51EBA2-94B9-394B-B6AB-E834F929AE29}" type="slidenum">
              <a:rPr lang="en-US" smtClean="0"/>
              <a:pPr/>
              <a:t>61</a:t>
            </a:fld>
            <a:endParaRPr lang="en-US" b="0">
              <a:solidFill>
                <a:schemeClr val="tx1"/>
              </a:solidFill>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Title 1"/>
          <p:cNvSpPr>
            <a:spLocks noGrp="1"/>
          </p:cNvSpPr>
          <p:nvPr>
            <p:ph type="title"/>
          </p:nvPr>
        </p:nvSpPr>
        <p:spPr/>
        <p:txBody>
          <a:bodyPr/>
          <a:lstStyle/>
          <a:p>
            <a:pPr eaLnBrk="1" hangingPunct="1"/>
            <a:r>
              <a:rPr lang="en-US" dirty="0"/>
              <a:t>References</a:t>
            </a:r>
          </a:p>
        </p:txBody>
      </p:sp>
      <p:sp>
        <p:nvSpPr>
          <p:cNvPr id="324611" name="Content Placeholder 2"/>
          <p:cNvSpPr>
            <a:spLocks noGrp="1"/>
          </p:cNvSpPr>
          <p:nvPr>
            <p:ph idx="1"/>
          </p:nvPr>
        </p:nvSpPr>
        <p:spPr/>
        <p:txBody>
          <a:bodyPr/>
          <a:lstStyle/>
          <a:p>
            <a:pPr eaLnBrk="1" hangingPunct="1"/>
            <a:r>
              <a:rPr lang="en-US" dirty="0"/>
              <a:t>S. </a:t>
            </a:r>
            <a:r>
              <a:rPr lang="en-US" dirty="0" err="1"/>
              <a:t>Trickett</a:t>
            </a:r>
            <a:r>
              <a:rPr lang="en-US" dirty="0"/>
              <a:t>, 2008,F-xy </a:t>
            </a:r>
            <a:r>
              <a:rPr lang="en-US" dirty="0" err="1"/>
              <a:t>Cadzow</a:t>
            </a:r>
            <a:r>
              <a:rPr lang="en-US" dirty="0"/>
              <a:t> noise suppression, CSPG CSEG Convention</a:t>
            </a:r>
          </a:p>
          <a:p>
            <a:pPr eaLnBrk="1" hangingPunct="1"/>
            <a:r>
              <a:rPr lang="en-US" dirty="0" err="1"/>
              <a:t>Broomhead</a:t>
            </a:r>
            <a:r>
              <a:rPr lang="en-US" dirty="0"/>
              <a:t>, D.S., and King, G., 1986: Extracting qualitative dynamics from experimental data, </a:t>
            </a:r>
            <a:r>
              <a:rPr lang="en-US" dirty="0" err="1"/>
              <a:t>Physica</a:t>
            </a:r>
            <a:r>
              <a:rPr lang="en-US" dirty="0"/>
              <a:t> D, </a:t>
            </a:r>
            <a:r>
              <a:rPr lang="en-US" b="1" dirty="0"/>
              <a:t>20, 217-236.</a:t>
            </a:r>
          </a:p>
          <a:p>
            <a:pPr eaLnBrk="1" hangingPunct="1"/>
            <a:r>
              <a:rPr lang="en-US" dirty="0" err="1"/>
              <a:t>Vautard</a:t>
            </a:r>
            <a:r>
              <a:rPr lang="en-US" dirty="0"/>
              <a:t>, R., and </a:t>
            </a:r>
            <a:r>
              <a:rPr lang="en-US" dirty="0" err="1"/>
              <a:t>Ghil</a:t>
            </a:r>
            <a:r>
              <a:rPr lang="en-US" dirty="0"/>
              <a:t>, M., 1989: Singular spectrum analysis in nonlinear dynamics, with applications to </a:t>
            </a:r>
            <a:r>
              <a:rPr lang="en-US" dirty="0" err="1"/>
              <a:t>paleoclimatic</a:t>
            </a:r>
            <a:r>
              <a:rPr lang="en-US" dirty="0"/>
              <a:t> time series, </a:t>
            </a:r>
            <a:r>
              <a:rPr lang="en-US" dirty="0" err="1"/>
              <a:t>Physica</a:t>
            </a:r>
            <a:r>
              <a:rPr lang="en-US" dirty="0"/>
              <a:t> D, </a:t>
            </a:r>
            <a:r>
              <a:rPr lang="en-US" b="1" dirty="0"/>
              <a:t>35, 395-424.</a:t>
            </a:r>
          </a:p>
          <a:p>
            <a:r>
              <a:rPr lang="en-US" dirty="0"/>
              <a:t>V </a:t>
            </a:r>
            <a:r>
              <a:rPr lang="en-US" dirty="0" err="1"/>
              <a:t>Oropeza</a:t>
            </a:r>
            <a:r>
              <a:rPr lang="en-US" dirty="0"/>
              <a:t> and M D Sacchi, 2011, Simultaneous seismic data de-noising and reconstruction via Multichannel Singular Spectrum Analysis (MSSA), Geophysics, 76, V25-V32.</a:t>
            </a:r>
            <a:endParaRPr lang="en-US" sz="2400" dirty="0"/>
          </a:p>
        </p:txBody>
      </p:sp>
      <p:sp>
        <p:nvSpPr>
          <p:cNvPr id="324612" name="Slide Number Placeholder 6"/>
          <p:cNvSpPr>
            <a:spLocks noGrp="1"/>
          </p:cNvSpPr>
          <p:nvPr>
            <p:ph type="sldNum" sz="quarter" idx="11"/>
          </p:nvPr>
        </p:nvSpPr>
        <p:spPr>
          <a:noFill/>
        </p:spPr>
        <p:txBody>
          <a:bodyPr/>
          <a:lstStyle/>
          <a:p>
            <a:fld id="{FFA6DC85-6400-C54B-B1D0-59C4864B3C66}" type="slidenum">
              <a:rPr lang="en-US" smtClean="0"/>
              <a:pPr/>
              <a:t>62</a:t>
            </a:fld>
            <a:endParaRPr lang="en-US" b="0">
              <a:solidFill>
                <a:schemeClr val="tx1"/>
              </a:solidFill>
            </a:endParaRPr>
          </a:p>
        </p:txBody>
      </p:sp>
      <p:sp>
        <p:nvSpPr>
          <p:cNvPr id="6" name="TextBox 5"/>
          <p:cNvSpPr txBox="1"/>
          <p:nvPr/>
        </p:nvSpPr>
        <p:spPr>
          <a:xfrm>
            <a:off x="1295400" y="1295400"/>
            <a:ext cx="184666" cy="400110"/>
          </a:xfrm>
          <a:prstGeom prst="rect">
            <a:avLst/>
          </a:prstGeom>
          <a:noFill/>
        </p:spPr>
        <p:txBody>
          <a:bodyPr wrap="none" rtlCol="0">
            <a:spAutoFit/>
          </a:bodyPr>
          <a:lstStyle/>
          <a:p>
            <a:endParaRPr lang="en-US" dirty="0"/>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9" name="Title 1"/>
          <p:cNvSpPr>
            <a:spLocks noGrp="1"/>
          </p:cNvSpPr>
          <p:nvPr>
            <p:ph type="title"/>
          </p:nvPr>
        </p:nvSpPr>
        <p:spPr>
          <a:xfrm>
            <a:off x="228600" y="304800"/>
            <a:ext cx="8534400" cy="1524000"/>
          </a:xfrm>
        </p:spPr>
        <p:txBody>
          <a:bodyPr>
            <a:normAutofit/>
          </a:bodyPr>
          <a:lstStyle/>
          <a:p>
            <a:pPr eaLnBrk="1" hangingPunct="1"/>
            <a:r>
              <a:rPr lang="en-US" dirty="0"/>
              <a:t>Theory (an easy tour of SSA)</a:t>
            </a:r>
            <a:br>
              <a:rPr lang="en-US" dirty="0"/>
            </a:br>
            <a:r>
              <a:rPr lang="en-US" b="0" i="1" dirty="0"/>
              <a:t>Assume we are in FX working with data in </a:t>
            </a:r>
            <a:r>
              <a:rPr lang="en-US" b="0" i="1" dirty="0" err="1"/>
              <a:t>x</a:t>
            </a:r>
            <a:r>
              <a:rPr lang="en-US" b="0" i="1" dirty="0"/>
              <a:t> for fixed </a:t>
            </a:r>
            <a:r>
              <a:rPr lang="en-US" b="0" i="1" dirty="0" err="1"/>
              <a:t>f</a:t>
            </a:r>
            <a:endParaRPr lang="en-US" b="0" i="1" dirty="0"/>
          </a:p>
        </p:txBody>
      </p:sp>
      <p:sp>
        <p:nvSpPr>
          <p:cNvPr id="326661" name="Slide Number Placeholder 7"/>
          <p:cNvSpPr>
            <a:spLocks noGrp="1"/>
          </p:cNvSpPr>
          <p:nvPr>
            <p:ph type="sldNum" sz="quarter" idx="11"/>
          </p:nvPr>
        </p:nvSpPr>
        <p:spPr>
          <a:noFill/>
        </p:spPr>
        <p:txBody>
          <a:bodyPr/>
          <a:lstStyle/>
          <a:p>
            <a:fld id="{044DA68C-3180-8C43-AFED-2A9813B7D92F}" type="slidenum">
              <a:rPr lang="en-US" smtClean="0"/>
              <a:pPr/>
              <a:t>63</a:t>
            </a:fld>
            <a:endParaRPr lang="en-US" b="0">
              <a:solidFill>
                <a:schemeClr val="tx1"/>
              </a:solidFill>
            </a:endParaRPr>
          </a:p>
        </p:txBody>
      </p:sp>
      <p:graphicFrame>
        <p:nvGraphicFramePr>
          <p:cNvPr id="326658" name="Object 2"/>
          <p:cNvGraphicFramePr>
            <a:graphicFrameLocks noChangeAspect="1"/>
          </p:cNvGraphicFramePr>
          <p:nvPr/>
        </p:nvGraphicFramePr>
        <p:xfrm>
          <a:off x="1201738" y="2103438"/>
          <a:ext cx="4589462" cy="3001962"/>
        </p:xfrm>
        <a:graphic>
          <a:graphicData uri="http://schemas.openxmlformats.org/presentationml/2006/ole">
            <mc:AlternateContent xmlns:mc="http://schemas.openxmlformats.org/markup-compatibility/2006">
              <mc:Choice xmlns:v="urn:schemas-microsoft-com:vml" Requires="v">
                <p:oleObj name="Equation" r:id="rId3" imgW="1358900" imgH="889000" progId="Equation.3">
                  <p:embed/>
                </p:oleObj>
              </mc:Choice>
              <mc:Fallback>
                <p:oleObj name="Equation" r:id="rId3" imgW="1358900" imgH="8890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1738" y="2103438"/>
                        <a:ext cx="4589462" cy="30019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26660" name="TextBox 5"/>
          <p:cNvSpPr txBox="1">
            <a:spLocks noChangeArrowheads="1"/>
          </p:cNvSpPr>
          <p:nvPr/>
        </p:nvSpPr>
        <p:spPr bwMode="auto">
          <a:xfrm>
            <a:off x="1676400" y="5829300"/>
            <a:ext cx="6324600" cy="641350"/>
          </a:xfrm>
          <a:prstGeom prst="rect">
            <a:avLst/>
          </a:prstGeom>
          <a:noFill/>
          <a:ln w="9525">
            <a:noFill/>
            <a:miter lim="800000"/>
            <a:headEnd/>
            <a:tailEnd/>
          </a:ln>
        </p:spPr>
        <p:txBody>
          <a:bodyPr>
            <a:prstTxWarp prst="textNoShape">
              <a:avLst/>
            </a:prstTxWarp>
            <a:spAutoFit/>
          </a:bodyPr>
          <a:lstStyle/>
          <a:p>
            <a:pPr algn="ctr"/>
            <a:r>
              <a:rPr lang="en-US" i="1">
                <a:solidFill>
                  <a:srgbClr val="FF0000"/>
                </a:solidFill>
                <a:latin typeface="Calibri" charset="0"/>
              </a:rPr>
              <a:t>Hankel Matrix of a signal of length</a:t>
            </a:r>
            <a:r>
              <a:rPr lang="en-US" i="1">
                <a:solidFill>
                  <a:srgbClr val="FF0000"/>
                </a:solidFill>
                <a:latin typeface="Times" charset="0"/>
                <a:ea typeface="Times" charset="0"/>
                <a:cs typeface="Times" charset="0"/>
              </a:rPr>
              <a:t> 7 </a:t>
            </a:r>
            <a:r>
              <a:rPr lang="en-US" i="1">
                <a:solidFill>
                  <a:srgbClr val="FF0000"/>
                </a:solidFill>
                <a:latin typeface="Calibri" charset="0"/>
              </a:rPr>
              <a:t>with a view of length </a:t>
            </a:r>
            <a:r>
              <a:rPr lang="en-US" i="1">
                <a:solidFill>
                  <a:srgbClr val="FF0000"/>
                </a:solidFill>
                <a:latin typeface="Times" charset="0"/>
                <a:ea typeface="Times" charset="0"/>
                <a:cs typeface="Times" charset="0"/>
              </a:rPr>
              <a:t>M=4 </a:t>
            </a:r>
            <a:r>
              <a:rPr lang="en-US" i="1">
                <a:solidFill>
                  <a:srgbClr val="FF0000"/>
                </a:solidFill>
                <a:latin typeface="Calibri" charset="0"/>
              </a:rPr>
              <a:t>(Trajectory Matrix)</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7" name="TextBox 4"/>
          <p:cNvSpPr txBox="1">
            <a:spLocks noChangeArrowheads="1"/>
          </p:cNvSpPr>
          <p:nvPr/>
        </p:nvSpPr>
        <p:spPr bwMode="auto">
          <a:xfrm>
            <a:off x="1295400" y="5562600"/>
            <a:ext cx="6324600" cy="641350"/>
          </a:xfrm>
          <a:prstGeom prst="rect">
            <a:avLst/>
          </a:prstGeom>
          <a:noFill/>
          <a:ln w="9525">
            <a:noFill/>
            <a:miter lim="800000"/>
            <a:headEnd/>
            <a:tailEnd/>
          </a:ln>
        </p:spPr>
        <p:txBody>
          <a:bodyPr>
            <a:prstTxWarp prst="textNoShape">
              <a:avLst/>
            </a:prstTxWarp>
            <a:spAutoFit/>
          </a:bodyPr>
          <a:lstStyle/>
          <a:p>
            <a:pPr algn="ctr"/>
            <a:r>
              <a:rPr lang="en-US" i="1">
                <a:solidFill>
                  <a:srgbClr val="FF0000"/>
                </a:solidFill>
                <a:latin typeface="Calibri" charset="0"/>
              </a:rPr>
              <a:t>Hankel Matrix of a signal of length </a:t>
            </a:r>
            <a:r>
              <a:rPr lang="en-US" i="1">
                <a:solidFill>
                  <a:srgbClr val="FF0000"/>
                </a:solidFill>
                <a:latin typeface="Times" charset="0"/>
                <a:ea typeface="Times" charset="0"/>
                <a:cs typeface="Times" charset="0"/>
              </a:rPr>
              <a:t>7</a:t>
            </a:r>
            <a:r>
              <a:rPr lang="en-US" i="1">
                <a:solidFill>
                  <a:srgbClr val="FF0000"/>
                </a:solidFill>
                <a:latin typeface="Calibri" charset="0"/>
              </a:rPr>
              <a:t> with a view of </a:t>
            </a:r>
            <a:r>
              <a:rPr lang="en-US" i="1">
                <a:solidFill>
                  <a:srgbClr val="FF0000"/>
                </a:solidFill>
                <a:latin typeface="Times" charset="0"/>
                <a:ea typeface="Times" charset="0"/>
                <a:cs typeface="Times" charset="0"/>
              </a:rPr>
              <a:t>length M=4 </a:t>
            </a:r>
            <a:r>
              <a:rPr lang="en-US" i="1">
                <a:solidFill>
                  <a:srgbClr val="FF0000"/>
                </a:solidFill>
                <a:latin typeface="Calibri" charset="0"/>
              </a:rPr>
              <a:t>(Trajectory Matrix)</a:t>
            </a:r>
          </a:p>
        </p:txBody>
      </p:sp>
      <p:graphicFrame>
        <p:nvGraphicFramePr>
          <p:cNvPr id="328706" name="Object 2"/>
          <p:cNvGraphicFramePr>
            <a:graphicFrameLocks noChangeAspect="1"/>
          </p:cNvGraphicFramePr>
          <p:nvPr/>
        </p:nvGraphicFramePr>
        <p:xfrm>
          <a:off x="1219200" y="2103438"/>
          <a:ext cx="4589463" cy="3001962"/>
        </p:xfrm>
        <a:graphic>
          <a:graphicData uri="http://schemas.openxmlformats.org/presentationml/2006/ole">
            <mc:AlternateContent xmlns:mc="http://schemas.openxmlformats.org/markup-compatibility/2006">
              <mc:Choice xmlns:v="urn:schemas-microsoft-com:vml" Requires="v">
                <p:oleObj name="Equation" r:id="rId3" imgW="1358900" imgH="889000" progId="Equation.3">
                  <p:embed/>
                </p:oleObj>
              </mc:Choice>
              <mc:Fallback>
                <p:oleObj name="Equation" r:id="rId3" imgW="1358900" imgH="8890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103438"/>
                        <a:ext cx="4589463" cy="3001962"/>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28708" name="Rectangle 1036"/>
          <p:cNvSpPr>
            <a:spLocks noChangeArrowheads="1"/>
          </p:cNvSpPr>
          <p:nvPr/>
        </p:nvSpPr>
        <p:spPr bwMode="auto">
          <a:xfrm>
            <a:off x="4083050" y="2528888"/>
            <a:ext cx="184150" cy="366712"/>
          </a:xfrm>
          <a:prstGeom prst="rect">
            <a:avLst/>
          </a:prstGeom>
          <a:noFill/>
          <a:ln w="9525">
            <a:noFill/>
            <a:miter lim="800000"/>
            <a:headEnd/>
            <a:tailEnd/>
          </a:ln>
        </p:spPr>
        <p:txBody>
          <a:bodyPr wrap="none">
            <a:prstTxWarp prst="textNoShape">
              <a:avLst/>
            </a:prstTxWarp>
            <a:spAutoFit/>
          </a:bodyPr>
          <a:lstStyle/>
          <a:p>
            <a:endParaRPr lang="en-US"/>
          </a:p>
        </p:txBody>
      </p:sp>
      <p:sp>
        <p:nvSpPr>
          <p:cNvPr id="328709" name="Line 1037"/>
          <p:cNvSpPr>
            <a:spLocks noChangeShapeType="1"/>
          </p:cNvSpPr>
          <p:nvPr/>
        </p:nvSpPr>
        <p:spPr bwMode="auto">
          <a:xfrm flipV="1">
            <a:off x="1981200" y="1752600"/>
            <a:ext cx="1447800" cy="1371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28710" name="Line 1038"/>
          <p:cNvSpPr>
            <a:spLocks noChangeShapeType="1"/>
          </p:cNvSpPr>
          <p:nvPr/>
        </p:nvSpPr>
        <p:spPr bwMode="auto">
          <a:xfrm flipV="1">
            <a:off x="2165350" y="1828800"/>
            <a:ext cx="2101850" cy="1981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28711" name="Line 1039"/>
          <p:cNvSpPr>
            <a:spLocks noChangeShapeType="1"/>
          </p:cNvSpPr>
          <p:nvPr/>
        </p:nvSpPr>
        <p:spPr bwMode="auto">
          <a:xfrm flipV="1">
            <a:off x="2470150" y="1828800"/>
            <a:ext cx="2559050" cy="2438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28712" name="Line 1040"/>
          <p:cNvSpPr>
            <a:spLocks noChangeShapeType="1"/>
          </p:cNvSpPr>
          <p:nvPr/>
        </p:nvSpPr>
        <p:spPr bwMode="auto">
          <a:xfrm flipV="1">
            <a:off x="2528888" y="1828800"/>
            <a:ext cx="3338512" cy="3200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28713" name="Line 1041"/>
          <p:cNvSpPr>
            <a:spLocks noChangeShapeType="1"/>
          </p:cNvSpPr>
          <p:nvPr/>
        </p:nvSpPr>
        <p:spPr bwMode="auto">
          <a:xfrm flipV="1">
            <a:off x="2901950" y="2255838"/>
            <a:ext cx="3338513" cy="3200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28714" name="Line 1042"/>
          <p:cNvSpPr>
            <a:spLocks noChangeShapeType="1"/>
          </p:cNvSpPr>
          <p:nvPr/>
        </p:nvSpPr>
        <p:spPr bwMode="auto">
          <a:xfrm flipV="1">
            <a:off x="3810000" y="3124200"/>
            <a:ext cx="2430463" cy="2286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28715" name="Line 1043"/>
          <p:cNvSpPr>
            <a:spLocks noChangeShapeType="1"/>
          </p:cNvSpPr>
          <p:nvPr/>
        </p:nvSpPr>
        <p:spPr bwMode="auto">
          <a:xfrm flipV="1">
            <a:off x="4419600" y="3810000"/>
            <a:ext cx="1981200" cy="1919288"/>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28716" name="Slide Number Placeholder 14"/>
          <p:cNvSpPr>
            <a:spLocks noGrp="1"/>
          </p:cNvSpPr>
          <p:nvPr>
            <p:ph type="sldNum" sz="quarter" idx="11"/>
          </p:nvPr>
        </p:nvSpPr>
        <p:spPr>
          <a:noFill/>
        </p:spPr>
        <p:txBody>
          <a:bodyPr/>
          <a:lstStyle/>
          <a:p>
            <a:fld id="{FDC573AD-EA22-2046-9B30-BBF7306F5731}" type="slidenum">
              <a:rPr lang="en-US" smtClean="0"/>
              <a:pPr/>
              <a:t>64</a:t>
            </a:fld>
            <a:endParaRPr lang="en-US" b="0">
              <a:solidFill>
                <a:schemeClr val="tx1"/>
              </a:solidFill>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5" name="Title 1"/>
          <p:cNvSpPr>
            <a:spLocks noGrp="1"/>
          </p:cNvSpPr>
          <p:nvPr>
            <p:ph type="title"/>
          </p:nvPr>
        </p:nvSpPr>
        <p:spPr/>
        <p:txBody>
          <a:bodyPr/>
          <a:lstStyle/>
          <a:p>
            <a:pPr eaLnBrk="1" hangingPunct="1"/>
            <a:r>
              <a:rPr lang="en-US"/>
              <a:t>Average Along anti-diagonals</a:t>
            </a:r>
          </a:p>
        </p:txBody>
      </p:sp>
      <p:sp>
        <p:nvSpPr>
          <p:cNvPr id="330756" name="Slide Number Placeholder 6"/>
          <p:cNvSpPr>
            <a:spLocks noGrp="1"/>
          </p:cNvSpPr>
          <p:nvPr>
            <p:ph type="sldNum" sz="quarter" idx="11"/>
          </p:nvPr>
        </p:nvSpPr>
        <p:spPr>
          <a:noFill/>
        </p:spPr>
        <p:txBody>
          <a:bodyPr/>
          <a:lstStyle/>
          <a:p>
            <a:fld id="{AA7820F2-1DAB-C542-BBBE-83E5F3A13684}" type="slidenum">
              <a:rPr lang="en-US" smtClean="0"/>
              <a:pPr/>
              <a:t>65</a:t>
            </a:fld>
            <a:endParaRPr lang="en-US" b="0">
              <a:solidFill>
                <a:schemeClr val="tx1"/>
              </a:solidFill>
            </a:endParaRPr>
          </a:p>
        </p:txBody>
      </p:sp>
      <p:graphicFrame>
        <p:nvGraphicFramePr>
          <p:cNvPr id="330754" name="Object 2"/>
          <p:cNvGraphicFramePr>
            <a:graphicFrameLocks noChangeAspect="1"/>
          </p:cNvGraphicFramePr>
          <p:nvPr/>
        </p:nvGraphicFramePr>
        <p:xfrm>
          <a:off x="3027363" y="1193800"/>
          <a:ext cx="2659062" cy="5181600"/>
        </p:xfrm>
        <a:graphic>
          <a:graphicData uri="http://schemas.openxmlformats.org/presentationml/2006/ole">
            <mc:AlternateContent xmlns:mc="http://schemas.openxmlformats.org/markup-compatibility/2006">
              <mc:Choice xmlns:v="urn:schemas-microsoft-com:vml" Requires="v">
                <p:oleObj name="Equation" r:id="rId3" imgW="774700" imgH="1536700" progId="Equation.3">
                  <p:embed/>
                </p:oleObj>
              </mc:Choice>
              <mc:Fallback>
                <p:oleObj name="Equation" r:id="rId3" imgW="774700" imgH="15367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7363" y="1193800"/>
                        <a:ext cx="2659062" cy="5181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hangingPunct="1"/>
            <a:r>
              <a:rPr lang="en-US" sz="3200"/>
              <a:t>Linear event in </a:t>
            </a:r>
            <a:r>
              <a:rPr lang="en-US" sz="3200" i="1"/>
              <a:t>TX</a:t>
            </a:r>
            <a:r>
              <a:rPr lang="en-US" sz="3200"/>
              <a:t> = Complex </a:t>
            </a:r>
            <a:br>
              <a:rPr lang="en-US" sz="3200"/>
            </a:br>
            <a:r>
              <a:rPr lang="en-US" sz="3200"/>
              <a:t>Sinusoid in </a:t>
            </a:r>
            <a:r>
              <a:rPr lang="en-US" sz="3200" i="1"/>
              <a:t>FX</a:t>
            </a:r>
          </a:p>
        </p:txBody>
      </p:sp>
      <p:sp>
        <p:nvSpPr>
          <p:cNvPr id="332804" name="Slide Number Placeholder 6"/>
          <p:cNvSpPr>
            <a:spLocks noGrp="1"/>
          </p:cNvSpPr>
          <p:nvPr>
            <p:ph type="sldNum" sz="quarter" idx="11"/>
          </p:nvPr>
        </p:nvSpPr>
        <p:spPr>
          <a:noFill/>
        </p:spPr>
        <p:txBody>
          <a:bodyPr/>
          <a:lstStyle/>
          <a:p>
            <a:fld id="{EF800DCA-6CA5-D747-8114-14228F60AB6B}" type="slidenum">
              <a:rPr lang="en-US" smtClean="0"/>
              <a:pPr/>
              <a:t>66</a:t>
            </a:fld>
            <a:endParaRPr lang="en-US" b="0">
              <a:solidFill>
                <a:schemeClr val="tx1"/>
              </a:solidFill>
            </a:endParaRPr>
          </a:p>
        </p:txBody>
      </p:sp>
      <p:graphicFrame>
        <p:nvGraphicFramePr>
          <p:cNvPr id="332802" name="Object 2"/>
          <p:cNvGraphicFramePr>
            <a:graphicFrameLocks noChangeAspect="1"/>
          </p:cNvGraphicFramePr>
          <p:nvPr/>
        </p:nvGraphicFramePr>
        <p:xfrm>
          <a:off x="2400300" y="2463800"/>
          <a:ext cx="4246563" cy="2187575"/>
        </p:xfrm>
        <a:graphic>
          <a:graphicData uri="http://schemas.openxmlformats.org/presentationml/2006/ole">
            <mc:AlternateContent xmlns:mc="http://schemas.openxmlformats.org/markup-compatibility/2006">
              <mc:Choice xmlns:v="urn:schemas-microsoft-com:vml" Requires="v">
                <p:oleObj name="Equation" r:id="rId3" imgW="1257300" imgH="647700" progId="Equation.3">
                  <p:embed/>
                </p:oleObj>
              </mc:Choice>
              <mc:Fallback>
                <p:oleObj name="Equation" r:id="rId3" imgW="1257300" imgH="6477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300" y="2463800"/>
                        <a:ext cx="4246563" cy="21875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1" name="Title 1"/>
          <p:cNvSpPr>
            <a:spLocks noGrp="1"/>
          </p:cNvSpPr>
          <p:nvPr>
            <p:ph type="title"/>
          </p:nvPr>
        </p:nvSpPr>
        <p:spPr/>
        <p:txBody>
          <a:bodyPr/>
          <a:lstStyle/>
          <a:p>
            <a:pPr eaLnBrk="1" hangingPunct="1"/>
            <a:endParaRPr lang="en-US"/>
          </a:p>
        </p:txBody>
      </p:sp>
      <p:sp>
        <p:nvSpPr>
          <p:cNvPr id="334854" name="Slide Number Placeholder 8"/>
          <p:cNvSpPr>
            <a:spLocks noGrp="1"/>
          </p:cNvSpPr>
          <p:nvPr>
            <p:ph type="sldNum" sz="quarter" idx="11"/>
          </p:nvPr>
        </p:nvSpPr>
        <p:spPr>
          <a:noFill/>
        </p:spPr>
        <p:txBody>
          <a:bodyPr/>
          <a:lstStyle/>
          <a:p>
            <a:fld id="{FF1B6933-EF4D-F643-9138-978A1A26FACD}" type="slidenum">
              <a:rPr lang="en-US" smtClean="0"/>
              <a:pPr/>
              <a:t>67</a:t>
            </a:fld>
            <a:endParaRPr lang="en-US" b="0">
              <a:solidFill>
                <a:schemeClr val="tx1"/>
              </a:solidFill>
            </a:endParaRPr>
          </a:p>
        </p:txBody>
      </p:sp>
      <p:graphicFrame>
        <p:nvGraphicFramePr>
          <p:cNvPr id="334850" name="Object 2"/>
          <p:cNvGraphicFramePr>
            <a:graphicFrameLocks noChangeAspect="1"/>
          </p:cNvGraphicFramePr>
          <p:nvPr/>
        </p:nvGraphicFramePr>
        <p:xfrm>
          <a:off x="2357438" y="1625600"/>
          <a:ext cx="4327525" cy="3860800"/>
        </p:xfrm>
        <a:graphic>
          <a:graphicData uri="http://schemas.openxmlformats.org/presentationml/2006/ole">
            <mc:AlternateContent xmlns:mc="http://schemas.openxmlformats.org/markup-compatibility/2006">
              <mc:Choice xmlns:v="urn:schemas-microsoft-com:vml" Requires="v">
                <p:oleObj name="Equation" r:id="rId3" imgW="1282700" imgH="1143000" progId="Equation.3">
                  <p:embed/>
                </p:oleObj>
              </mc:Choice>
              <mc:Fallback>
                <p:oleObj name="Equation" r:id="rId3" imgW="1282700" imgH="11430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438" y="1625600"/>
                        <a:ext cx="4327525" cy="38608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2209800" y="4572000"/>
            <a:ext cx="2743200" cy="1219200"/>
          </a:xfrm>
          <a:prstGeom prst="rect">
            <a:avLst/>
          </a:prstGeom>
          <a:noFill/>
          <a:ln>
            <a:solidFill>
              <a:schemeClr val="tx2">
                <a:lumMod val="50000"/>
              </a:schemeClr>
            </a:solidFill>
          </a:ln>
          <a:effectLst>
            <a:outerShdw dist="230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charset="-128"/>
              <a:cs typeface="ＭＳ Ｐゴシック" charset="-128"/>
            </a:endParaRPr>
          </a:p>
        </p:txBody>
      </p:sp>
      <p:sp>
        <p:nvSpPr>
          <p:cNvPr id="334853" name="TextBox 5"/>
          <p:cNvSpPr txBox="1">
            <a:spLocks noChangeArrowheads="1"/>
          </p:cNvSpPr>
          <p:nvPr/>
        </p:nvSpPr>
        <p:spPr bwMode="auto">
          <a:xfrm>
            <a:off x="5715000" y="4572000"/>
            <a:ext cx="3124200" cy="1190625"/>
          </a:xfrm>
          <a:prstGeom prst="rect">
            <a:avLst/>
          </a:prstGeom>
          <a:noFill/>
          <a:ln w="9525">
            <a:noFill/>
            <a:miter lim="800000"/>
            <a:headEnd/>
            <a:tailEnd/>
          </a:ln>
        </p:spPr>
        <p:txBody>
          <a:bodyPr>
            <a:prstTxWarp prst="textNoShape">
              <a:avLst/>
            </a:prstTxWarp>
            <a:spAutoFit/>
          </a:bodyPr>
          <a:lstStyle/>
          <a:p>
            <a:r>
              <a:rPr lang="en-US">
                <a:latin typeface="Calibri" charset="0"/>
              </a:rPr>
              <a:t>Prediction operator of length 1 is able to propagate signal from channel </a:t>
            </a:r>
            <a:r>
              <a:rPr lang="en-US" i="1">
                <a:latin typeface="Calibri" charset="0"/>
              </a:rPr>
              <a:t>n-1 </a:t>
            </a:r>
            <a:r>
              <a:rPr lang="en-US">
                <a:latin typeface="Calibri" charset="0"/>
              </a:rPr>
              <a:t>to channel </a:t>
            </a:r>
            <a:r>
              <a:rPr lang="en-US" i="1">
                <a:latin typeface="Calibri" charset="0"/>
              </a:rPr>
              <a:t>n.</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9" name="Title 1"/>
          <p:cNvSpPr>
            <a:spLocks noGrp="1"/>
          </p:cNvSpPr>
          <p:nvPr>
            <p:ph type="title"/>
          </p:nvPr>
        </p:nvSpPr>
        <p:spPr/>
        <p:txBody>
          <a:bodyPr/>
          <a:lstStyle/>
          <a:p>
            <a:pPr eaLnBrk="1" hangingPunct="1"/>
            <a:r>
              <a:rPr lang="en-US" dirty="0"/>
              <a:t>Single linear event in </a:t>
            </a:r>
            <a:r>
              <a:rPr lang="en-US" i="1" dirty="0"/>
              <a:t>FX</a:t>
            </a:r>
          </a:p>
        </p:txBody>
      </p:sp>
      <p:sp>
        <p:nvSpPr>
          <p:cNvPr id="336901" name="Slide Number Placeholder 7"/>
          <p:cNvSpPr>
            <a:spLocks noGrp="1"/>
          </p:cNvSpPr>
          <p:nvPr>
            <p:ph type="sldNum" sz="quarter" idx="11"/>
          </p:nvPr>
        </p:nvSpPr>
        <p:spPr>
          <a:noFill/>
        </p:spPr>
        <p:txBody>
          <a:bodyPr/>
          <a:lstStyle/>
          <a:p>
            <a:fld id="{1612D21A-D76D-8346-A1BC-BAF9498329DB}" type="slidenum">
              <a:rPr lang="en-US" smtClean="0"/>
              <a:pPr/>
              <a:t>68</a:t>
            </a:fld>
            <a:endParaRPr lang="en-US" b="0">
              <a:solidFill>
                <a:schemeClr val="tx1"/>
              </a:solidFill>
            </a:endParaRPr>
          </a:p>
        </p:txBody>
      </p:sp>
      <p:graphicFrame>
        <p:nvGraphicFramePr>
          <p:cNvPr id="336898" name="Object 2"/>
          <p:cNvGraphicFramePr>
            <a:graphicFrameLocks noChangeAspect="1"/>
          </p:cNvGraphicFramePr>
          <p:nvPr/>
        </p:nvGraphicFramePr>
        <p:xfrm>
          <a:off x="228600" y="2024063"/>
          <a:ext cx="3840163" cy="2517775"/>
        </p:xfrm>
        <a:graphic>
          <a:graphicData uri="http://schemas.openxmlformats.org/presentationml/2006/ole">
            <mc:AlternateContent xmlns:mc="http://schemas.openxmlformats.org/markup-compatibility/2006">
              <mc:Choice xmlns:v="urn:schemas-microsoft-com:vml" Requires="v">
                <p:oleObj name="Equation" r:id="rId3" imgW="1371600" imgH="901700" progId="Equation.3">
                  <p:embed/>
                </p:oleObj>
              </mc:Choice>
              <mc:Fallback>
                <p:oleObj name="Equation" r:id="rId3" imgW="1371600" imgH="9017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024063"/>
                        <a:ext cx="3840163" cy="251777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graphicFrame>
        <p:nvGraphicFramePr>
          <p:cNvPr id="527363" name="Object 3"/>
          <p:cNvGraphicFramePr>
            <a:graphicFrameLocks noChangeAspect="1"/>
          </p:cNvGraphicFramePr>
          <p:nvPr/>
        </p:nvGraphicFramePr>
        <p:xfrm>
          <a:off x="1812471" y="1295400"/>
          <a:ext cx="1387929" cy="381000"/>
        </p:xfrm>
        <a:graphic>
          <a:graphicData uri="http://schemas.openxmlformats.org/presentationml/2006/ole">
            <mc:AlternateContent xmlns:mc="http://schemas.openxmlformats.org/markup-compatibility/2006">
              <mc:Choice xmlns:v="urn:schemas-microsoft-com:vml" Requires="v">
                <p:oleObj name="Equation" r:id="rId5" imgW="647700" imgH="177800" progId="Equation.3">
                  <p:embed/>
                </p:oleObj>
              </mc:Choice>
              <mc:Fallback>
                <p:oleObj name="Equation" r:id="rId5" imgW="647700" imgH="1778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2471" y="1295400"/>
                        <a:ext cx="1387929" cy="381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2514600" y="5105400"/>
            <a:ext cx="4114800" cy="609600"/>
          </a:xfrm>
          <a:prstGeom prst="rect">
            <a:avLst/>
          </a:prstGeom>
          <a:solidFill>
            <a:srgbClr val="E6E6E6"/>
          </a:solidFill>
          <a:ln w="38100" cap="flat" cmpd="sng" algn="ctr">
            <a:solidFill>
              <a:schemeClr val="accent6"/>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Narrow" charset="0"/>
            </a:endParaRPr>
          </a:p>
        </p:txBody>
      </p:sp>
      <p:sp>
        <p:nvSpPr>
          <p:cNvPr id="336899" name="Title 1"/>
          <p:cNvSpPr>
            <a:spLocks noGrp="1"/>
          </p:cNvSpPr>
          <p:nvPr>
            <p:ph type="title"/>
          </p:nvPr>
        </p:nvSpPr>
        <p:spPr/>
        <p:txBody>
          <a:bodyPr/>
          <a:lstStyle/>
          <a:p>
            <a:pPr eaLnBrk="1" hangingPunct="1"/>
            <a:r>
              <a:rPr lang="en-US"/>
              <a:t>Single linear event in </a:t>
            </a:r>
            <a:r>
              <a:rPr lang="en-US" i="1"/>
              <a:t>FX</a:t>
            </a:r>
          </a:p>
        </p:txBody>
      </p:sp>
      <p:sp>
        <p:nvSpPr>
          <p:cNvPr id="336901" name="Slide Number Placeholder 7"/>
          <p:cNvSpPr>
            <a:spLocks noGrp="1"/>
          </p:cNvSpPr>
          <p:nvPr>
            <p:ph type="sldNum" sz="quarter" idx="11"/>
          </p:nvPr>
        </p:nvSpPr>
        <p:spPr>
          <a:noFill/>
        </p:spPr>
        <p:txBody>
          <a:bodyPr/>
          <a:lstStyle/>
          <a:p>
            <a:fld id="{1612D21A-D76D-8346-A1BC-BAF9498329DB}" type="slidenum">
              <a:rPr lang="en-US" smtClean="0"/>
              <a:pPr/>
              <a:t>69</a:t>
            </a:fld>
            <a:endParaRPr lang="en-US" b="0">
              <a:solidFill>
                <a:schemeClr val="tx1"/>
              </a:solidFill>
            </a:endParaRPr>
          </a:p>
        </p:txBody>
      </p:sp>
      <p:graphicFrame>
        <p:nvGraphicFramePr>
          <p:cNvPr id="336898" name="Object 2"/>
          <p:cNvGraphicFramePr>
            <a:graphicFrameLocks noChangeAspect="1"/>
          </p:cNvGraphicFramePr>
          <p:nvPr/>
        </p:nvGraphicFramePr>
        <p:xfrm>
          <a:off x="246063" y="2014538"/>
          <a:ext cx="8364537" cy="2562225"/>
        </p:xfrm>
        <a:graphic>
          <a:graphicData uri="http://schemas.openxmlformats.org/presentationml/2006/ole">
            <mc:AlternateContent xmlns:mc="http://schemas.openxmlformats.org/markup-compatibility/2006">
              <mc:Choice xmlns:v="urn:schemas-microsoft-com:vml" Requires="v">
                <p:oleObj name="Equation" r:id="rId3" imgW="2984500" imgH="914400" progId="Equation.3">
                  <p:embed/>
                </p:oleObj>
              </mc:Choice>
              <mc:Fallback>
                <p:oleObj name="Equation" r:id="rId3" imgW="2984500" imgH="9144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2014538"/>
                        <a:ext cx="8364537" cy="2562225"/>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36900" name="TextBox 4"/>
          <p:cNvSpPr txBox="1">
            <a:spLocks noChangeArrowheads="1"/>
          </p:cNvSpPr>
          <p:nvPr/>
        </p:nvSpPr>
        <p:spPr bwMode="auto">
          <a:xfrm>
            <a:off x="2743200" y="5181600"/>
            <a:ext cx="3886200" cy="400110"/>
          </a:xfrm>
          <a:prstGeom prst="rect">
            <a:avLst/>
          </a:prstGeom>
          <a:noFill/>
          <a:ln w="9525">
            <a:noFill/>
            <a:miter lim="800000"/>
            <a:headEnd/>
            <a:tailEnd/>
          </a:ln>
        </p:spPr>
        <p:txBody>
          <a:bodyPr>
            <a:prstTxWarp prst="textNoShape">
              <a:avLst/>
            </a:prstTxWarp>
            <a:spAutoFit/>
          </a:bodyPr>
          <a:lstStyle/>
          <a:p>
            <a:r>
              <a:rPr lang="en-US" b="1" dirty="0">
                <a:latin typeface="Times New Roman"/>
                <a:cs typeface="Times New Roman"/>
              </a:rPr>
              <a:t>M</a:t>
            </a:r>
            <a:r>
              <a:rPr lang="en-US" dirty="0">
                <a:latin typeface="Calibri" charset="0"/>
              </a:rPr>
              <a:t> is a  </a:t>
            </a:r>
            <a:r>
              <a:rPr lang="en-US" dirty="0" err="1">
                <a:latin typeface="Calibri" charset="0"/>
              </a:rPr>
              <a:t>Hankel</a:t>
            </a:r>
            <a:r>
              <a:rPr lang="en-US" dirty="0">
                <a:latin typeface="Calibri" charset="0"/>
              </a:rPr>
              <a:t> matrix of  </a:t>
            </a:r>
            <a:r>
              <a:rPr lang="en-US" i="1" dirty="0">
                <a:latin typeface="Times" charset="0"/>
                <a:ea typeface="Times" charset="0"/>
                <a:cs typeface="Times" charset="0"/>
              </a:rPr>
              <a:t>Rank = 1</a:t>
            </a:r>
          </a:p>
        </p:txBody>
      </p:sp>
      <p:graphicFrame>
        <p:nvGraphicFramePr>
          <p:cNvPr id="336909" name="Object 13"/>
          <p:cNvGraphicFramePr>
            <a:graphicFrameLocks noChangeAspect="1"/>
          </p:cNvGraphicFramePr>
          <p:nvPr/>
        </p:nvGraphicFramePr>
        <p:xfrm>
          <a:off x="1812925" y="1295400"/>
          <a:ext cx="1387475" cy="381000"/>
        </p:xfrm>
        <a:graphic>
          <a:graphicData uri="http://schemas.openxmlformats.org/presentationml/2006/ole">
            <mc:AlternateContent xmlns:mc="http://schemas.openxmlformats.org/markup-compatibility/2006">
              <mc:Choice xmlns:v="urn:schemas-microsoft-com:vml" Requires="v">
                <p:oleObj name="Equation" r:id="rId5" imgW="647700" imgH="177800" progId="Equation.3">
                  <p:embed/>
                </p:oleObj>
              </mc:Choice>
              <mc:Fallback>
                <p:oleObj name="Equation" r:id="rId5" imgW="647700" imgH="177800" progId="Equation.3">
                  <p:embed/>
                  <p:pic>
                    <p:nvPicPr>
                      <p:cNvPr id="0"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12925" y="1295400"/>
                        <a:ext cx="1387475" cy="381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Companies often use the name</a:t>
            </a:r>
          </a:p>
          <a:p>
            <a:endParaRPr lang="en-US" dirty="0"/>
          </a:p>
          <a:p>
            <a:r>
              <a:rPr lang="en-US" dirty="0"/>
              <a:t>HIGH RESOLUTION RADON </a:t>
            </a:r>
            <a:r>
              <a:rPr lang="en-US" dirty="0">
                <a:sym typeface="Wingdings"/>
              </a:rPr>
              <a:t> SPARSE RADON TRANSFOMR</a:t>
            </a:r>
            <a:br>
              <a:rPr lang="en-US" dirty="0">
                <a:sym typeface="Wingdings"/>
              </a:rPr>
            </a:br>
            <a:endParaRPr lang="en-US" dirty="0">
              <a:sym typeface="Wingdings"/>
            </a:endParaRPr>
          </a:p>
          <a:p>
            <a:r>
              <a:rPr lang="en-US" dirty="0">
                <a:sym typeface="Wingdings"/>
              </a:rPr>
              <a:t>Is a RADON TRANFORM with FOCUSING of coefficients </a:t>
            </a:r>
            <a:endParaRPr lang="en-US" dirty="0"/>
          </a:p>
        </p:txBody>
      </p:sp>
      <p:sp>
        <p:nvSpPr>
          <p:cNvPr id="5" name="Slide Number Placeholder 4"/>
          <p:cNvSpPr>
            <a:spLocks noGrp="1"/>
          </p:cNvSpPr>
          <p:nvPr>
            <p:ph type="sldNum" sz="quarter" idx="11"/>
          </p:nvPr>
        </p:nvSpPr>
        <p:spPr/>
        <p:txBody>
          <a:bodyPr/>
          <a:lstStyle/>
          <a:p>
            <a:fld id="{DE0BED3E-9D56-7746-8663-2E6B9FCC5768}" type="slidenum">
              <a:rPr lang="en-US" smtClean="0"/>
              <a:pPr/>
              <a:t>7</a:t>
            </a:fld>
            <a:endParaRPr lang="en-US" b="0">
              <a:solidFill>
                <a:schemeClr val="tx1"/>
              </a:solidFill>
            </a:endParaRPr>
          </a:p>
        </p:txBody>
      </p:sp>
    </p:spTree>
    <p:extLst>
      <p:ext uri="{BB962C8B-B14F-4D97-AF65-F5344CB8AC3E}">
        <p14:creationId xmlns:p14="http://schemas.microsoft.com/office/powerpoint/2010/main" val="5670618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Title 1"/>
          <p:cNvSpPr>
            <a:spLocks noGrp="1"/>
          </p:cNvSpPr>
          <p:nvPr>
            <p:ph type="title"/>
          </p:nvPr>
        </p:nvSpPr>
        <p:spPr/>
        <p:txBody>
          <a:bodyPr/>
          <a:lstStyle/>
          <a:p>
            <a:pPr eaLnBrk="1" hangingPunct="1"/>
            <a:r>
              <a:rPr lang="en-US" i="1" u="sng">
                <a:solidFill>
                  <a:srgbClr val="FF0000"/>
                </a:solidFill>
                <a:latin typeface="Times" charset="0"/>
                <a:ea typeface="Times" charset="0"/>
                <a:cs typeface="Times" charset="0"/>
              </a:rPr>
              <a:t>p</a:t>
            </a:r>
            <a:r>
              <a:rPr lang="en-US" u="sng">
                <a:solidFill>
                  <a:srgbClr val="FF0000"/>
                </a:solidFill>
              </a:rPr>
              <a:t> linear events</a:t>
            </a:r>
          </a:p>
        </p:txBody>
      </p:sp>
      <p:sp>
        <p:nvSpPr>
          <p:cNvPr id="338947" name="Content Placeholder 2"/>
          <p:cNvSpPr>
            <a:spLocks noGrp="1"/>
          </p:cNvSpPr>
          <p:nvPr>
            <p:ph idx="1"/>
          </p:nvPr>
        </p:nvSpPr>
        <p:spPr/>
        <p:txBody>
          <a:bodyPr/>
          <a:lstStyle/>
          <a:p>
            <a:r>
              <a:rPr lang="en-US" sz="2400" dirty="0"/>
              <a:t>It can be shown that for a superposition of </a:t>
            </a:r>
            <a:r>
              <a:rPr lang="en-US" sz="2400" i="1" dirty="0" err="1">
                <a:latin typeface="Times" charset="0"/>
                <a:ea typeface="Times" charset="0"/>
                <a:cs typeface="Times" charset="0"/>
              </a:rPr>
              <a:t>p</a:t>
            </a:r>
            <a:r>
              <a:rPr lang="en-US" sz="2400" dirty="0"/>
              <a:t> complex sinusoids (</a:t>
            </a:r>
            <a:r>
              <a:rPr lang="en-US" sz="2400" i="1" dirty="0" err="1">
                <a:latin typeface="Times" charset="0"/>
                <a:ea typeface="Times" charset="0"/>
                <a:cs typeface="Times" charset="0"/>
              </a:rPr>
              <a:t>p</a:t>
            </a:r>
            <a:r>
              <a:rPr lang="en-US" sz="2400" dirty="0">
                <a:latin typeface="Times" charset="0"/>
                <a:ea typeface="Times" charset="0"/>
                <a:cs typeface="Times" charset="0"/>
              </a:rPr>
              <a:t> </a:t>
            </a:r>
            <a:r>
              <a:rPr lang="en-US" sz="2400" dirty="0"/>
              <a:t>events of different slope in FX):</a:t>
            </a:r>
          </a:p>
          <a:p>
            <a:pPr>
              <a:buNone/>
            </a:pPr>
            <a:r>
              <a:rPr lang="en-US" sz="2400" dirty="0"/>
              <a:t>			</a:t>
            </a:r>
            <a:r>
              <a:rPr lang="en-US" dirty="0"/>
              <a:t>			</a:t>
            </a:r>
            <a:r>
              <a:rPr lang="en-US" i="1" dirty="0"/>
              <a:t>	</a:t>
            </a:r>
          </a:p>
          <a:p>
            <a:pPr eaLnBrk="1" hangingPunct="1">
              <a:buFontTx/>
              <a:buNone/>
            </a:pPr>
            <a:r>
              <a:rPr lang="en-US" b="1" i="1" dirty="0">
                <a:solidFill>
                  <a:srgbClr val="FF0000"/>
                </a:solidFill>
              </a:rPr>
              <a:t>							</a:t>
            </a:r>
            <a:endParaRPr lang="en-US" b="1" i="1" dirty="0">
              <a:solidFill>
                <a:srgbClr val="1E1C11"/>
              </a:solidFill>
              <a:latin typeface="Times" charset="0"/>
              <a:ea typeface="Times" charset="0"/>
              <a:cs typeface="Times" charset="0"/>
            </a:endParaRPr>
          </a:p>
        </p:txBody>
      </p:sp>
      <p:sp>
        <p:nvSpPr>
          <p:cNvPr id="338949" name="Slide Number Placeholder 7"/>
          <p:cNvSpPr>
            <a:spLocks noGrp="1"/>
          </p:cNvSpPr>
          <p:nvPr>
            <p:ph type="sldNum" sz="quarter" idx="11"/>
          </p:nvPr>
        </p:nvSpPr>
        <p:spPr>
          <a:noFill/>
        </p:spPr>
        <p:txBody>
          <a:bodyPr/>
          <a:lstStyle/>
          <a:p>
            <a:fld id="{CFF198AA-1F5C-AA4A-8845-A3C938E4F93C}" type="slidenum">
              <a:rPr lang="en-US" smtClean="0"/>
              <a:pPr/>
              <a:t>70</a:t>
            </a:fld>
            <a:endParaRPr lang="en-US" b="0">
              <a:solidFill>
                <a:schemeClr val="tx1"/>
              </a:solidFill>
            </a:endParaRPr>
          </a:p>
        </p:txBody>
      </p:sp>
      <p:sp>
        <p:nvSpPr>
          <p:cNvPr id="7" name="Rectangle 6"/>
          <p:cNvSpPr/>
          <p:nvPr/>
        </p:nvSpPr>
        <p:spPr bwMode="auto">
          <a:xfrm>
            <a:off x="2514600" y="2895600"/>
            <a:ext cx="4114800" cy="609600"/>
          </a:xfrm>
          <a:prstGeom prst="rect">
            <a:avLst/>
          </a:prstGeom>
          <a:solidFill>
            <a:srgbClr val="E6E6E6"/>
          </a:solidFill>
          <a:ln w="38100" cap="flat" cmpd="sng" algn="ctr">
            <a:solidFill>
              <a:schemeClr val="accent6"/>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Narrow" charset="0"/>
            </a:endParaRPr>
          </a:p>
        </p:txBody>
      </p:sp>
      <p:sp>
        <p:nvSpPr>
          <p:cNvPr id="8" name="TextBox 4"/>
          <p:cNvSpPr txBox="1">
            <a:spLocks noChangeArrowheads="1"/>
          </p:cNvSpPr>
          <p:nvPr/>
        </p:nvSpPr>
        <p:spPr bwMode="auto">
          <a:xfrm>
            <a:off x="2743200" y="2971800"/>
            <a:ext cx="3886200" cy="400110"/>
          </a:xfrm>
          <a:prstGeom prst="rect">
            <a:avLst/>
          </a:prstGeom>
          <a:noFill/>
          <a:ln w="9525">
            <a:noFill/>
            <a:miter lim="800000"/>
            <a:headEnd/>
            <a:tailEnd/>
          </a:ln>
        </p:spPr>
        <p:txBody>
          <a:bodyPr>
            <a:prstTxWarp prst="textNoShape">
              <a:avLst/>
            </a:prstTxWarp>
            <a:spAutoFit/>
          </a:bodyPr>
          <a:lstStyle/>
          <a:p>
            <a:r>
              <a:rPr lang="en-US" b="1" dirty="0">
                <a:latin typeface="Times New Roman"/>
                <a:cs typeface="Times New Roman"/>
              </a:rPr>
              <a:t>M</a:t>
            </a:r>
            <a:r>
              <a:rPr lang="en-US" dirty="0">
                <a:latin typeface="Calibri" charset="0"/>
              </a:rPr>
              <a:t> is a  </a:t>
            </a:r>
            <a:r>
              <a:rPr lang="en-US" dirty="0" err="1">
                <a:latin typeface="Calibri" charset="0"/>
              </a:rPr>
              <a:t>Hankel</a:t>
            </a:r>
            <a:r>
              <a:rPr lang="en-US" dirty="0">
                <a:latin typeface="Calibri" charset="0"/>
              </a:rPr>
              <a:t> matrix of  </a:t>
            </a:r>
            <a:r>
              <a:rPr lang="en-US" i="1" dirty="0">
                <a:latin typeface="Times" charset="0"/>
                <a:ea typeface="Times" charset="0"/>
                <a:cs typeface="Times" charset="0"/>
              </a:rPr>
              <a:t>Rank =</a:t>
            </a:r>
            <a:r>
              <a:rPr lang="en-US" i="1" dirty="0" err="1">
                <a:latin typeface="Times" charset="0"/>
                <a:ea typeface="Times" charset="0"/>
                <a:cs typeface="Times" charset="0"/>
              </a:rPr>
              <a:t>p</a:t>
            </a:r>
            <a:endParaRPr lang="en-US" i="1" dirty="0">
              <a:latin typeface="Times" charset="0"/>
              <a:ea typeface="Times" charset="0"/>
              <a:cs typeface="Times"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Title 1"/>
          <p:cNvSpPr>
            <a:spLocks noGrp="1"/>
          </p:cNvSpPr>
          <p:nvPr>
            <p:ph type="title"/>
          </p:nvPr>
        </p:nvSpPr>
        <p:spPr/>
        <p:txBody>
          <a:bodyPr/>
          <a:lstStyle/>
          <a:p>
            <a:pPr eaLnBrk="1" hangingPunct="1"/>
            <a:endParaRPr lang="en-US"/>
          </a:p>
        </p:txBody>
      </p:sp>
      <p:sp>
        <p:nvSpPr>
          <p:cNvPr id="340995" name="Content Placeholder 2"/>
          <p:cNvSpPr>
            <a:spLocks noGrp="1"/>
          </p:cNvSpPr>
          <p:nvPr>
            <p:ph idx="1"/>
          </p:nvPr>
        </p:nvSpPr>
        <p:spPr/>
        <p:txBody>
          <a:bodyPr/>
          <a:lstStyle/>
          <a:p>
            <a:pPr eaLnBrk="1" hangingPunct="1">
              <a:buFont typeface="Courier New"/>
              <a:buChar char="o"/>
            </a:pPr>
            <a:r>
              <a:rPr lang="en-US" b="1" dirty="0"/>
              <a:t>We will use rank reduction to attenuate random noise </a:t>
            </a:r>
          </a:p>
          <a:p>
            <a:pPr eaLnBrk="1" hangingPunct="1">
              <a:buFont typeface="Courier New"/>
              <a:buChar char="o"/>
            </a:pPr>
            <a:endParaRPr lang="en-US" b="1" dirty="0"/>
          </a:p>
          <a:p>
            <a:pPr eaLnBrk="1" hangingPunct="1">
              <a:buFont typeface="Courier New"/>
              <a:buChar char="o"/>
            </a:pPr>
            <a:r>
              <a:rPr lang="en-US" b="1" dirty="0"/>
              <a:t>The spectra of singular values can be used to determine the number of complex sinusoids (</a:t>
            </a:r>
            <a:r>
              <a:rPr lang="en-US" b="1" dirty="0">
                <a:solidFill>
                  <a:srgbClr val="FF0000"/>
                </a:solidFill>
              </a:rPr>
              <a:t>plane waves</a:t>
            </a:r>
            <a:r>
              <a:rPr lang="en-US" b="1" dirty="0"/>
              <a:t>) in the window of analysis</a:t>
            </a:r>
          </a:p>
        </p:txBody>
      </p:sp>
      <p:sp>
        <p:nvSpPr>
          <p:cNvPr id="340996" name="Slide Number Placeholder 6"/>
          <p:cNvSpPr>
            <a:spLocks noGrp="1"/>
          </p:cNvSpPr>
          <p:nvPr>
            <p:ph type="sldNum" sz="quarter" idx="11"/>
          </p:nvPr>
        </p:nvSpPr>
        <p:spPr>
          <a:noFill/>
        </p:spPr>
        <p:txBody>
          <a:bodyPr/>
          <a:lstStyle/>
          <a:p>
            <a:fld id="{C735A9FB-1C7F-674C-AFCC-D6A2A48AA593}" type="slidenum">
              <a:rPr lang="en-US" smtClean="0"/>
              <a:pPr/>
              <a:t>71</a:t>
            </a:fld>
            <a:endParaRPr lang="en-US" b="0">
              <a:solidFill>
                <a:schemeClr val="tx1"/>
              </a:solidFill>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Title 1"/>
          <p:cNvSpPr>
            <a:spLocks noGrp="1"/>
          </p:cNvSpPr>
          <p:nvPr>
            <p:ph type="title"/>
          </p:nvPr>
        </p:nvSpPr>
        <p:spPr/>
        <p:txBody>
          <a:bodyPr/>
          <a:lstStyle/>
          <a:p>
            <a:pPr eaLnBrk="1" hangingPunct="1"/>
            <a:r>
              <a:rPr lang="en-US" dirty="0"/>
              <a:t>SSA </a:t>
            </a:r>
            <a:r>
              <a:rPr lang="en-US" i="1" dirty="0"/>
              <a:t>FX</a:t>
            </a:r>
            <a:r>
              <a:rPr lang="en-US" dirty="0"/>
              <a:t> algorithm = Rank Reduction of </a:t>
            </a:r>
            <a:r>
              <a:rPr lang="en-US" dirty="0">
                <a:latin typeface="Times" charset="0"/>
                <a:ea typeface="Times" charset="0"/>
                <a:cs typeface="Times" charset="0"/>
              </a:rPr>
              <a:t>M </a:t>
            </a:r>
          </a:p>
        </p:txBody>
      </p:sp>
      <p:sp>
        <p:nvSpPr>
          <p:cNvPr id="343044" name="Slide Number Placeholder 6"/>
          <p:cNvSpPr>
            <a:spLocks noGrp="1"/>
          </p:cNvSpPr>
          <p:nvPr>
            <p:ph type="sldNum" sz="quarter" idx="11"/>
          </p:nvPr>
        </p:nvSpPr>
        <p:spPr>
          <a:noFill/>
        </p:spPr>
        <p:txBody>
          <a:bodyPr/>
          <a:lstStyle/>
          <a:p>
            <a:fld id="{E2343761-0477-4943-9420-64CB57A577E1}" type="slidenum">
              <a:rPr lang="en-US" smtClean="0"/>
              <a:pPr/>
              <a:t>72</a:t>
            </a:fld>
            <a:endParaRPr lang="en-US" b="0">
              <a:solidFill>
                <a:schemeClr val="tx1"/>
              </a:solidFill>
            </a:endParaRPr>
          </a:p>
        </p:txBody>
      </p:sp>
      <p:graphicFrame>
        <p:nvGraphicFramePr>
          <p:cNvPr id="343042" name="Object 2"/>
          <p:cNvGraphicFramePr>
            <a:graphicFrameLocks noChangeAspect="1"/>
          </p:cNvGraphicFramePr>
          <p:nvPr/>
        </p:nvGraphicFramePr>
        <p:xfrm>
          <a:off x="1143000" y="1549400"/>
          <a:ext cx="6553200" cy="4673600"/>
        </p:xfrm>
        <a:graphic>
          <a:graphicData uri="http://schemas.openxmlformats.org/presentationml/2006/ole">
            <mc:AlternateContent xmlns:mc="http://schemas.openxmlformats.org/markup-compatibility/2006">
              <mc:Choice xmlns:v="urn:schemas-microsoft-com:vml" Requires="v">
                <p:oleObj name="Equation" r:id="rId3" imgW="3251200" imgH="2324100" progId="Equation.3">
                  <p:embed/>
                </p:oleObj>
              </mc:Choice>
              <mc:Fallback>
                <p:oleObj name="Equation" r:id="rId3" imgW="3251200" imgH="2324100" progId="Equation.3">
                  <p:embed/>
                  <p:pic>
                    <p:nvPicPr>
                      <p:cNvPr id="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549400"/>
                        <a:ext cx="6553200" cy="46736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Cazdow</a:t>
            </a:r>
            <a:r>
              <a:rPr lang="en-US" dirty="0"/>
              <a:t>/SSA filter</a:t>
            </a:r>
          </a:p>
        </p:txBody>
      </p:sp>
      <p:sp>
        <p:nvSpPr>
          <p:cNvPr id="3" name="Content Placeholder 2"/>
          <p:cNvSpPr>
            <a:spLocks noGrp="1"/>
          </p:cNvSpPr>
          <p:nvPr>
            <p:ph idx="1"/>
          </p:nvPr>
        </p:nvSpPr>
        <p:spPr/>
        <p:txBody>
          <a:bodyPr/>
          <a:lstStyle/>
          <a:p>
            <a:r>
              <a:rPr lang="en-US" dirty="0" err="1"/>
              <a:t>Hankelization</a:t>
            </a:r>
            <a:r>
              <a:rPr lang="en-US" dirty="0"/>
              <a:t> Operator</a:t>
            </a:r>
          </a:p>
          <a:p>
            <a:endParaRPr lang="en-US" dirty="0"/>
          </a:p>
          <a:p>
            <a:endParaRPr lang="en-US" dirty="0"/>
          </a:p>
          <a:p>
            <a:r>
              <a:rPr lang="en-US" dirty="0"/>
              <a:t>Rank Reduction Operator</a:t>
            </a:r>
          </a:p>
          <a:p>
            <a:endParaRPr lang="en-US" dirty="0"/>
          </a:p>
          <a:p>
            <a:endParaRPr lang="en-US" dirty="0"/>
          </a:p>
          <a:p>
            <a:endParaRPr lang="en-US" dirty="0"/>
          </a:p>
          <a:p>
            <a:r>
              <a:rPr lang="en-US" dirty="0"/>
              <a:t>Anti-diagonal Averaging Operator</a:t>
            </a:r>
          </a:p>
          <a:p>
            <a:endParaRPr lang="en-US" dirty="0"/>
          </a:p>
          <a:p>
            <a:endParaRPr lang="en-US" dirty="0"/>
          </a:p>
          <a:p>
            <a:r>
              <a:rPr lang="en-US" dirty="0" err="1"/>
              <a:t>Cazdow</a:t>
            </a:r>
            <a:r>
              <a:rPr lang="en-US" dirty="0"/>
              <a:t>/SSA Filter</a:t>
            </a:r>
          </a:p>
          <a:p>
            <a:endParaRPr lang="en-US" dirty="0"/>
          </a:p>
          <a:p>
            <a:endParaRPr lang="en-US" dirty="0"/>
          </a:p>
          <a:p>
            <a:endParaRPr lang="en-US" dirty="0"/>
          </a:p>
          <a:p>
            <a:endParaRPr lang="en-US" dirty="0"/>
          </a:p>
        </p:txBody>
      </p:sp>
      <p:sp>
        <p:nvSpPr>
          <p:cNvPr id="5" name="Slide Number Placeholder 4"/>
          <p:cNvSpPr>
            <a:spLocks noGrp="1"/>
          </p:cNvSpPr>
          <p:nvPr>
            <p:ph type="sldNum" sz="quarter" idx="11"/>
          </p:nvPr>
        </p:nvSpPr>
        <p:spPr/>
        <p:txBody>
          <a:bodyPr/>
          <a:lstStyle/>
          <a:p>
            <a:fld id="{DE0BED3E-9D56-7746-8663-2E6B9FCC5768}" type="slidenum">
              <a:rPr lang="en-US" smtClean="0"/>
              <a:pPr/>
              <a:t>73</a:t>
            </a:fld>
            <a:endParaRPr lang="en-US" b="0">
              <a:solidFill>
                <a:schemeClr val="tx1"/>
              </a:solidFill>
            </a:endParaRPr>
          </a:p>
        </p:txBody>
      </p:sp>
      <p:graphicFrame>
        <p:nvGraphicFramePr>
          <p:cNvPr id="529410" name="Object 2"/>
          <p:cNvGraphicFramePr>
            <a:graphicFrameLocks noChangeAspect="1"/>
          </p:cNvGraphicFramePr>
          <p:nvPr/>
        </p:nvGraphicFramePr>
        <p:xfrm>
          <a:off x="2362200" y="2895600"/>
          <a:ext cx="1930400" cy="939800"/>
        </p:xfrm>
        <a:graphic>
          <a:graphicData uri="http://schemas.openxmlformats.org/presentationml/2006/ole">
            <mc:AlternateContent xmlns:mc="http://schemas.openxmlformats.org/markup-compatibility/2006">
              <mc:Choice xmlns:v="urn:schemas-microsoft-com:vml" Requires="v">
                <p:oleObj name="Equation" r:id="rId2" imgW="965200" imgH="469900" progId="Equation.3">
                  <p:embed/>
                </p:oleObj>
              </mc:Choice>
              <mc:Fallback>
                <p:oleObj name="Equation" r:id="rId2" imgW="965200" imgH="46990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895600"/>
                        <a:ext cx="1930400" cy="939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29411" name="Object 3"/>
          <p:cNvGraphicFramePr>
            <a:graphicFrameLocks noChangeAspect="1"/>
          </p:cNvGraphicFramePr>
          <p:nvPr/>
        </p:nvGraphicFramePr>
        <p:xfrm>
          <a:off x="2336800" y="5613400"/>
          <a:ext cx="2082800" cy="406400"/>
        </p:xfrm>
        <a:graphic>
          <a:graphicData uri="http://schemas.openxmlformats.org/presentationml/2006/ole">
            <mc:AlternateContent xmlns:mc="http://schemas.openxmlformats.org/markup-compatibility/2006">
              <mc:Choice xmlns:v="urn:schemas-microsoft-com:vml" Requires="v">
                <p:oleObj name="Equation" r:id="rId4" imgW="1041400" imgH="203200" progId="Equation.3">
                  <p:embed/>
                </p:oleObj>
              </mc:Choice>
              <mc:Fallback>
                <p:oleObj name="Equation" r:id="rId4" imgW="1041400" imgH="2032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6800" y="5613400"/>
                        <a:ext cx="2082800" cy="406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529412" name="Object 4"/>
          <p:cNvGraphicFramePr>
            <a:graphicFrameLocks noChangeAspect="1"/>
          </p:cNvGraphicFramePr>
          <p:nvPr/>
        </p:nvGraphicFramePr>
        <p:xfrm>
          <a:off x="2362200" y="4495800"/>
          <a:ext cx="1422400" cy="406400"/>
        </p:xfrm>
        <a:graphic>
          <a:graphicData uri="http://schemas.openxmlformats.org/presentationml/2006/ole">
            <mc:AlternateContent xmlns:mc="http://schemas.openxmlformats.org/markup-compatibility/2006">
              <mc:Choice xmlns:v="urn:schemas-microsoft-com:vml" Requires="v">
                <p:oleObj name="Equation" r:id="rId6" imgW="711200" imgH="203200" progId="Equation.3">
                  <p:embed/>
                </p:oleObj>
              </mc:Choice>
              <mc:Fallback>
                <p:oleObj name="Equation" r:id="rId6" imgW="711200" imgH="20320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4495800"/>
                        <a:ext cx="1422400" cy="406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Title 1"/>
          <p:cNvSpPr>
            <a:spLocks noGrp="1"/>
          </p:cNvSpPr>
          <p:nvPr>
            <p:ph type="title"/>
          </p:nvPr>
        </p:nvSpPr>
        <p:spPr/>
        <p:txBody>
          <a:bodyPr/>
          <a:lstStyle/>
          <a:p>
            <a:pPr eaLnBrk="1" hangingPunct="1"/>
            <a:r>
              <a:rPr lang="en-US"/>
              <a:t>1D Example</a:t>
            </a:r>
          </a:p>
        </p:txBody>
      </p:sp>
      <p:pic>
        <p:nvPicPr>
          <p:cNvPr id="345091" name="Content Placeholder 3" descr="fig_1d.pdf"/>
          <p:cNvPicPr>
            <a:picLocks noGrp="1" noChangeAspect="1"/>
          </p:cNvPicPr>
          <p:nvPr>
            <p:ph idx="1"/>
          </p:nvPr>
        </p:nvPicPr>
        <p:blipFill>
          <a:blip r:embed="rId3"/>
          <a:srcRect l="2217" t="12308" r="-1765" b="18462"/>
          <a:stretch>
            <a:fillRect/>
          </a:stretch>
        </p:blipFill>
        <p:spPr>
          <a:xfrm>
            <a:off x="1143000" y="396240"/>
            <a:ext cx="6781800" cy="6103620"/>
          </a:xfrm>
        </p:spPr>
      </p:pic>
      <p:sp>
        <p:nvSpPr>
          <p:cNvPr id="345092" name="Slide Number Placeholder 6"/>
          <p:cNvSpPr>
            <a:spLocks noGrp="1"/>
          </p:cNvSpPr>
          <p:nvPr>
            <p:ph type="sldNum" sz="quarter" idx="11"/>
          </p:nvPr>
        </p:nvSpPr>
        <p:spPr>
          <a:noFill/>
        </p:spPr>
        <p:txBody>
          <a:bodyPr/>
          <a:lstStyle/>
          <a:p>
            <a:fld id="{C19E3F7C-C0C6-2449-B81C-B8A71209A4B5}" type="slidenum">
              <a:rPr lang="en-US" smtClean="0"/>
              <a:pPr/>
              <a:t>74</a:t>
            </a:fld>
            <a:endParaRPr lang="en-US" b="0">
              <a:solidFill>
                <a:schemeClr val="tx1"/>
              </a:solidFill>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Title 1"/>
          <p:cNvSpPr>
            <a:spLocks noGrp="1"/>
          </p:cNvSpPr>
          <p:nvPr>
            <p:ph type="title"/>
          </p:nvPr>
        </p:nvSpPr>
        <p:spPr/>
        <p:txBody>
          <a:bodyPr/>
          <a:lstStyle/>
          <a:p>
            <a:pPr eaLnBrk="1" hangingPunct="1"/>
            <a:r>
              <a:rPr lang="en-US"/>
              <a:t>1D example</a:t>
            </a:r>
          </a:p>
        </p:txBody>
      </p:sp>
      <p:pic>
        <p:nvPicPr>
          <p:cNvPr id="347139" name="Content Placeholder 3" descr="sing_va.pdf"/>
          <p:cNvPicPr>
            <a:picLocks noGrp="1" noChangeAspect="1"/>
          </p:cNvPicPr>
          <p:nvPr>
            <p:ph idx="1"/>
          </p:nvPr>
        </p:nvPicPr>
        <p:blipFill>
          <a:blip r:embed="rId3"/>
          <a:srcRect l="4245" t="23570" r="10782" b="19186"/>
          <a:stretch>
            <a:fillRect/>
          </a:stretch>
        </p:blipFill>
        <p:spPr>
          <a:xfrm>
            <a:off x="1219200" y="1344613"/>
            <a:ext cx="6324600" cy="5513387"/>
          </a:xfrm>
        </p:spPr>
      </p:pic>
      <p:sp>
        <p:nvSpPr>
          <p:cNvPr id="347141" name="Slide Number Placeholder 7"/>
          <p:cNvSpPr>
            <a:spLocks noGrp="1"/>
          </p:cNvSpPr>
          <p:nvPr>
            <p:ph type="sldNum" sz="quarter" idx="11"/>
          </p:nvPr>
        </p:nvSpPr>
        <p:spPr>
          <a:noFill/>
        </p:spPr>
        <p:txBody>
          <a:bodyPr/>
          <a:lstStyle/>
          <a:p>
            <a:fld id="{7200B442-02DD-6A41-A61E-6D191AEDAB2E}" type="slidenum">
              <a:rPr lang="en-US" smtClean="0"/>
              <a:pPr/>
              <a:t>75</a:t>
            </a:fld>
            <a:endParaRPr lang="en-US" b="0">
              <a:solidFill>
                <a:schemeClr val="tx1"/>
              </a:solidFill>
            </a:endParaRPr>
          </a:p>
        </p:txBody>
      </p:sp>
      <p:sp>
        <p:nvSpPr>
          <p:cNvPr id="347140" name="TextBox 4"/>
          <p:cNvSpPr txBox="1">
            <a:spLocks noChangeArrowheads="1"/>
          </p:cNvSpPr>
          <p:nvPr/>
        </p:nvSpPr>
        <p:spPr bwMode="auto">
          <a:xfrm>
            <a:off x="2819400" y="2286000"/>
            <a:ext cx="3810000" cy="641350"/>
          </a:xfrm>
          <a:prstGeom prst="rect">
            <a:avLst/>
          </a:prstGeom>
          <a:noFill/>
          <a:ln w="9525">
            <a:noFill/>
            <a:miter lim="800000"/>
            <a:headEnd/>
            <a:tailEnd/>
          </a:ln>
        </p:spPr>
        <p:txBody>
          <a:bodyPr>
            <a:prstTxWarp prst="textNoShape">
              <a:avLst/>
            </a:prstTxWarp>
            <a:spAutoFit/>
          </a:bodyPr>
          <a:lstStyle/>
          <a:p>
            <a:r>
              <a:rPr lang="en-US" i="1">
                <a:latin typeface="Calibri" charset="0"/>
              </a:rPr>
              <a:t>1</a:t>
            </a:r>
            <a:r>
              <a:rPr lang="en-US">
                <a:latin typeface="Calibri" charset="0"/>
              </a:rPr>
              <a:t> Real sinusoid is represented by 2 complex exponentials </a:t>
            </a:r>
            <a:r>
              <a:rPr lang="en-US" i="1">
                <a:latin typeface="Times" charset="0"/>
                <a:ea typeface="Times" charset="0"/>
                <a:cs typeface="Times" charset="0"/>
              </a:rPr>
              <a:t>p=2</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Title 1"/>
          <p:cNvSpPr>
            <a:spLocks noGrp="1"/>
          </p:cNvSpPr>
          <p:nvPr>
            <p:ph type="title"/>
          </p:nvPr>
        </p:nvSpPr>
        <p:spPr/>
        <p:txBody>
          <a:bodyPr/>
          <a:lstStyle/>
          <a:p>
            <a:pPr eaLnBrk="1" hangingPunct="1"/>
            <a:r>
              <a:rPr lang="en-US"/>
              <a:t>1D example</a:t>
            </a:r>
          </a:p>
        </p:txBody>
      </p:sp>
      <p:pic>
        <p:nvPicPr>
          <p:cNvPr id="349187" name="Content Placeholder 3" descr="sing_va.pdf"/>
          <p:cNvPicPr>
            <a:picLocks noGrp="1" noChangeAspect="1"/>
          </p:cNvPicPr>
          <p:nvPr>
            <p:ph idx="1"/>
          </p:nvPr>
        </p:nvPicPr>
        <p:blipFill>
          <a:blip r:embed="rId3"/>
          <a:srcRect l="4245" t="23570" r="10782" b="19186"/>
          <a:stretch>
            <a:fillRect/>
          </a:stretch>
        </p:blipFill>
        <p:spPr>
          <a:xfrm>
            <a:off x="1219200" y="1344613"/>
            <a:ext cx="6324600" cy="5513387"/>
          </a:xfrm>
        </p:spPr>
      </p:pic>
      <p:sp>
        <p:nvSpPr>
          <p:cNvPr id="349192" name="Slide Number Placeholder 10"/>
          <p:cNvSpPr>
            <a:spLocks noGrp="1"/>
          </p:cNvSpPr>
          <p:nvPr>
            <p:ph type="sldNum" sz="quarter" idx="11"/>
          </p:nvPr>
        </p:nvSpPr>
        <p:spPr>
          <a:noFill/>
        </p:spPr>
        <p:txBody>
          <a:bodyPr/>
          <a:lstStyle/>
          <a:p>
            <a:fld id="{ABD776C6-3BE4-AB41-8404-75EC0B18FC73}" type="slidenum">
              <a:rPr lang="en-US" smtClean="0"/>
              <a:pPr/>
              <a:t>76</a:t>
            </a:fld>
            <a:endParaRPr lang="en-US" b="0">
              <a:solidFill>
                <a:schemeClr val="tx1"/>
              </a:solidFill>
            </a:endParaRPr>
          </a:p>
        </p:txBody>
      </p:sp>
      <p:sp>
        <p:nvSpPr>
          <p:cNvPr id="6" name="Oval 5"/>
          <p:cNvSpPr/>
          <p:nvPr/>
        </p:nvSpPr>
        <p:spPr>
          <a:xfrm>
            <a:off x="2133600" y="2286000"/>
            <a:ext cx="457200" cy="457200"/>
          </a:xfrm>
          <a:prstGeom prst="ellipse">
            <a:avLst/>
          </a:prstGeom>
          <a:noFill/>
          <a:ln w="28575">
            <a:solidFill>
              <a:schemeClr val="tx1"/>
            </a:solidFill>
          </a:ln>
          <a:effectLst>
            <a:outerShdw dist="127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charset="-128"/>
              <a:cs typeface="ＭＳ Ｐゴシック" charset="-128"/>
            </a:endParaRPr>
          </a:p>
        </p:txBody>
      </p:sp>
      <p:sp>
        <p:nvSpPr>
          <p:cNvPr id="7" name="Oval 6"/>
          <p:cNvSpPr/>
          <p:nvPr/>
        </p:nvSpPr>
        <p:spPr>
          <a:xfrm rot="563684">
            <a:off x="2286000" y="5137150"/>
            <a:ext cx="5257800" cy="457200"/>
          </a:xfrm>
          <a:prstGeom prst="ellipse">
            <a:avLst/>
          </a:prstGeom>
          <a:noFill/>
          <a:ln w="28575">
            <a:solidFill>
              <a:schemeClr val="tx1"/>
            </a:solidFill>
          </a:ln>
          <a:effectLst>
            <a:outerShdw dist="12700" dir="5400000" sx="0" sy="0" rotWithShape="0">
              <a:srgbClr val="000000"/>
            </a:outerShdw>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endParaRPr lang="en-US">
              <a:solidFill>
                <a:srgbClr val="FFFFFF"/>
              </a:solidFill>
              <a:ea typeface="ＭＳ Ｐゴシック" charset="-128"/>
              <a:cs typeface="ＭＳ Ｐゴシック" charset="-128"/>
            </a:endParaRPr>
          </a:p>
        </p:txBody>
      </p:sp>
      <p:sp>
        <p:nvSpPr>
          <p:cNvPr id="349190" name="TextBox 7"/>
          <p:cNvSpPr txBox="1">
            <a:spLocks noChangeArrowheads="1"/>
          </p:cNvSpPr>
          <p:nvPr/>
        </p:nvSpPr>
        <p:spPr bwMode="auto">
          <a:xfrm>
            <a:off x="4267200" y="4710113"/>
            <a:ext cx="1600200" cy="366712"/>
          </a:xfrm>
          <a:prstGeom prst="rect">
            <a:avLst/>
          </a:prstGeom>
          <a:noFill/>
          <a:ln w="9525">
            <a:noFill/>
            <a:miter lim="800000"/>
            <a:headEnd/>
            <a:tailEnd/>
          </a:ln>
        </p:spPr>
        <p:txBody>
          <a:bodyPr>
            <a:prstTxWarp prst="textNoShape">
              <a:avLst/>
            </a:prstTxWarp>
            <a:spAutoFit/>
          </a:bodyPr>
          <a:lstStyle/>
          <a:p>
            <a:r>
              <a:rPr lang="en-US">
                <a:latin typeface="Calibri" charset="0"/>
              </a:rPr>
              <a:t>Noise</a:t>
            </a:r>
          </a:p>
        </p:txBody>
      </p:sp>
      <p:sp>
        <p:nvSpPr>
          <p:cNvPr id="349191" name="TextBox 8"/>
          <p:cNvSpPr txBox="1">
            <a:spLocks noChangeArrowheads="1"/>
          </p:cNvSpPr>
          <p:nvPr/>
        </p:nvSpPr>
        <p:spPr bwMode="auto">
          <a:xfrm>
            <a:off x="2438400" y="2057400"/>
            <a:ext cx="1219200" cy="366713"/>
          </a:xfrm>
          <a:prstGeom prst="rect">
            <a:avLst/>
          </a:prstGeom>
          <a:noFill/>
          <a:ln w="9525">
            <a:noFill/>
            <a:miter lim="800000"/>
            <a:headEnd/>
            <a:tailEnd/>
          </a:ln>
        </p:spPr>
        <p:txBody>
          <a:bodyPr>
            <a:prstTxWarp prst="textNoShape">
              <a:avLst/>
            </a:prstTxWarp>
            <a:spAutoFit/>
          </a:bodyPr>
          <a:lstStyle/>
          <a:p>
            <a:r>
              <a:rPr lang="en-US">
                <a:latin typeface="Calibri" charset="0"/>
              </a:rPr>
              <a:t>Signal </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Title 1"/>
          <p:cNvSpPr>
            <a:spLocks noGrp="1"/>
          </p:cNvSpPr>
          <p:nvPr>
            <p:ph type="title"/>
          </p:nvPr>
        </p:nvSpPr>
        <p:spPr/>
        <p:txBody>
          <a:bodyPr/>
          <a:lstStyle/>
          <a:p>
            <a:pPr eaLnBrk="1" hangingPunct="1"/>
            <a:r>
              <a:rPr lang="en-US"/>
              <a:t>2D example (1D in </a:t>
            </a:r>
            <a:r>
              <a:rPr lang="en-US" i="1"/>
              <a:t>FX</a:t>
            </a:r>
            <a:r>
              <a:rPr lang="en-US"/>
              <a:t>)</a:t>
            </a:r>
          </a:p>
        </p:txBody>
      </p:sp>
      <p:sp>
        <p:nvSpPr>
          <p:cNvPr id="351235" name="Content Placeholder 2"/>
          <p:cNvSpPr>
            <a:spLocks noGrp="1"/>
          </p:cNvSpPr>
          <p:nvPr>
            <p:ph idx="1"/>
          </p:nvPr>
        </p:nvSpPr>
        <p:spPr/>
        <p:txBody>
          <a:bodyPr/>
          <a:lstStyle/>
          <a:p>
            <a:pPr eaLnBrk="1" hangingPunct="1"/>
            <a:r>
              <a:rPr lang="en-US" i="1" dirty="0">
                <a:latin typeface="Times" charset="0"/>
                <a:ea typeface="Times" charset="0"/>
                <a:cs typeface="Times" charset="0"/>
              </a:rPr>
              <a:t>M (view) </a:t>
            </a:r>
            <a:r>
              <a:rPr lang="en-US" dirty="0"/>
              <a:t>is selected to make </a:t>
            </a:r>
            <a:r>
              <a:rPr lang="en-US" b="1" dirty="0">
                <a:latin typeface="Times" charset="0"/>
                <a:ea typeface="Times" charset="0"/>
                <a:cs typeface="Times" charset="0"/>
              </a:rPr>
              <a:t>M (</a:t>
            </a:r>
            <a:r>
              <a:rPr lang="en-US" i="1" dirty="0" err="1">
                <a:latin typeface="Times" charset="0"/>
                <a:ea typeface="Times" charset="0"/>
                <a:cs typeface="Times" charset="0"/>
              </a:rPr>
              <a:t>Hankel</a:t>
            </a:r>
            <a:r>
              <a:rPr lang="en-US" i="1" dirty="0">
                <a:latin typeface="Times" charset="0"/>
                <a:ea typeface="Times" charset="0"/>
                <a:cs typeface="Times" charset="0"/>
              </a:rPr>
              <a:t> Matrix</a:t>
            </a:r>
            <a:r>
              <a:rPr lang="en-US" b="1" dirty="0">
                <a:latin typeface="Times" charset="0"/>
                <a:ea typeface="Times" charset="0"/>
                <a:cs typeface="Times" charset="0"/>
              </a:rPr>
              <a:t>)</a:t>
            </a:r>
            <a:r>
              <a:rPr lang="en-US" dirty="0"/>
              <a:t> close to a square matrix </a:t>
            </a:r>
          </a:p>
          <a:p>
            <a:pPr eaLnBrk="1" hangingPunct="1"/>
            <a:r>
              <a:rPr lang="en-US" dirty="0"/>
              <a:t>Rest of the algorithm is very similar to </a:t>
            </a:r>
            <a:r>
              <a:rPr lang="en-US" i="1" dirty="0"/>
              <a:t>FX- </a:t>
            </a:r>
            <a:r>
              <a:rPr lang="en-US" i="1" dirty="0" err="1"/>
              <a:t>decon</a:t>
            </a:r>
            <a:r>
              <a:rPr lang="en-US" dirty="0"/>
              <a:t>: </a:t>
            </a:r>
          </a:p>
          <a:p>
            <a:pPr lvl="2" eaLnBrk="1" hangingPunct="1"/>
            <a:r>
              <a:rPr lang="en-US" dirty="0"/>
              <a:t>Decide min-max frequencies for noise attenuation</a:t>
            </a:r>
          </a:p>
          <a:p>
            <a:pPr lvl="2" eaLnBrk="1" hangingPunct="1"/>
            <a:r>
              <a:rPr lang="en-US" dirty="0"/>
              <a:t>Window patching/</a:t>
            </a:r>
            <a:r>
              <a:rPr lang="en-US" dirty="0" err="1"/>
              <a:t>unpatching</a:t>
            </a:r>
            <a:endParaRPr lang="en-US" dirty="0"/>
          </a:p>
          <a:p>
            <a:pPr lvl="2" eaLnBrk="1" hangingPunct="1"/>
            <a:r>
              <a:rPr lang="en-US" dirty="0"/>
              <a:t>Adjust filter length (</a:t>
            </a:r>
            <a:r>
              <a:rPr lang="en-US" i="1" dirty="0" err="1">
                <a:latin typeface="Times" charset="0"/>
                <a:ea typeface="Times" charset="0"/>
                <a:cs typeface="Times" charset="0"/>
              </a:rPr>
              <a:t>p</a:t>
            </a:r>
            <a:r>
              <a:rPr lang="en-US" i="1" dirty="0"/>
              <a:t> in </a:t>
            </a:r>
            <a:r>
              <a:rPr lang="en-US" i="1" dirty="0" err="1"/>
              <a:t>ssa</a:t>
            </a:r>
            <a:r>
              <a:rPr lang="en-US" i="1" dirty="0"/>
              <a:t>)</a:t>
            </a:r>
            <a:r>
              <a:rPr lang="en-US" dirty="0"/>
              <a:t> by monitoring residual panel</a:t>
            </a:r>
          </a:p>
          <a:p>
            <a:pPr lvl="2" eaLnBrk="1" hangingPunct="1"/>
            <a:r>
              <a:rPr lang="en-US" dirty="0"/>
              <a:t>Use frequency domain symmetries to save time</a:t>
            </a:r>
          </a:p>
        </p:txBody>
      </p:sp>
      <p:sp>
        <p:nvSpPr>
          <p:cNvPr id="351236" name="Slide Number Placeholder 6"/>
          <p:cNvSpPr>
            <a:spLocks noGrp="1"/>
          </p:cNvSpPr>
          <p:nvPr>
            <p:ph type="sldNum" sz="quarter" idx="11"/>
          </p:nvPr>
        </p:nvSpPr>
        <p:spPr>
          <a:noFill/>
        </p:spPr>
        <p:txBody>
          <a:bodyPr/>
          <a:lstStyle/>
          <a:p>
            <a:fld id="{0DCA6553-3DBF-3848-919D-204FB4B25E29}" type="slidenum">
              <a:rPr lang="en-US" smtClean="0"/>
              <a:pPr/>
              <a:t>77</a:t>
            </a:fld>
            <a:endParaRPr lang="en-US" b="0">
              <a:solidFill>
                <a:schemeClr val="tx1"/>
              </a:solidFill>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282" name="Content Placeholder 3" descr="f1.pdf"/>
          <p:cNvPicPr>
            <a:picLocks noGrp="1" noChangeAspect="1"/>
          </p:cNvPicPr>
          <p:nvPr>
            <p:ph idx="1"/>
          </p:nvPr>
        </p:nvPicPr>
        <p:blipFill>
          <a:blip r:embed="rId3"/>
          <a:srcRect l="-1216" r="-1216"/>
          <a:stretch>
            <a:fillRect/>
          </a:stretch>
        </p:blipFill>
        <p:spPr>
          <a:xfrm>
            <a:off x="2438400" y="68263"/>
            <a:ext cx="4343400" cy="6789737"/>
          </a:xfrm>
        </p:spPr>
      </p:pic>
      <p:sp>
        <p:nvSpPr>
          <p:cNvPr id="353286" name="Slide Number Placeholder 8"/>
          <p:cNvSpPr>
            <a:spLocks noGrp="1"/>
          </p:cNvSpPr>
          <p:nvPr>
            <p:ph type="sldNum" sz="quarter" idx="11"/>
          </p:nvPr>
        </p:nvSpPr>
        <p:spPr>
          <a:noFill/>
        </p:spPr>
        <p:txBody>
          <a:bodyPr/>
          <a:lstStyle/>
          <a:p>
            <a:fld id="{A047B5D9-D389-C14E-88CB-BCFCB81B1E8E}" type="slidenum">
              <a:rPr lang="en-US" smtClean="0"/>
              <a:pPr/>
              <a:t>78</a:t>
            </a:fld>
            <a:endParaRPr lang="en-US" b="0">
              <a:solidFill>
                <a:schemeClr val="tx1"/>
              </a:solidFill>
            </a:endParaRPr>
          </a:p>
        </p:txBody>
      </p:sp>
      <p:sp>
        <p:nvSpPr>
          <p:cNvPr id="353283" name="TextBox 4"/>
          <p:cNvSpPr txBox="1">
            <a:spLocks noChangeArrowheads="1"/>
          </p:cNvSpPr>
          <p:nvPr/>
        </p:nvSpPr>
        <p:spPr bwMode="auto">
          <a:xfrm>
            <a:off x="381000" y="685800"/>
            <a:ext cx="1600200" cy="366713"/>
          </a:xfrm>
          <a:prstGeom prst="rect">
            <a:avLst/>
          </a:prstGeom>
          <a:noFill/>
          <a:ln w="9525">
            <a:noFill/>
            <a:miter lim="800000"/>
            <a:headEnd/>
            <a:tailEnd/>
          </a:ln>
        </p:spPr>
        <p:txBody>
          <a:bodyPr>
            <a:prstTxWarp prst="textNoShape">
              <a:avLst/>
            </a:prstTxWarp>
            <a:spAutoFit/>
          </a:bodyPr>
          <a:lstStyle/>
          <a:p>
            <a:r>
              <a:rPr lang="en-US">
                <a:latin typeface="Calibri" charset="0"/>
              </a:rPr>
              <a:t>Data</a:t>
            </a:r>
          </a:p>
        </p:txBody>
      </p:sp>
      <p:sp>
        <p:nvSpPr>
          <p:cNvPr id="353284" name="TextBox 5"/>
          <p:cNvSpPr txBox="1">
            <a:spLocks noChangeArrowheads="1"/>
          </p:cNvSpPr>
          <p:nvPr/>
        </p:nvSpPr>
        <p:spPr bwMode="auto">
          <a:xfrm>
            <a:off x="381000" y="3211513"/>
            <a:ext cx="1600200" cy="366712"/>
          </a:xfrm>
          <a:prstGeom prst="rect">
            <a:avLst/>
          </a:prstGeom>
          <a:noFill/>
          <a:ln w="9525">
            <a:noFill/>
            <a:miter lim="800000"/>
            <a:headEnd/>
            <a:tailEnd/>
          </a:ln>
        </p:spPr>
        <p:txBody>
          <a:bodyPr>
            <a:prstTxWarp prst="textNoShape">
              <a:avLst/>
            </a:prstTxWarp>
            <a:spAutoFit/>
          </a:bodyPr>
          <a:lstStyle/>
          <a:p>
            <a:r>
              <a:rPr lang="en-US">
                <a:latin typeface="Calibri" charset="0"/>
              </a:rPr>
              <a:t>FX SSA</a:t>
            </a:r>
          </a:p>
        </p:txBody>
      </p:sp>
      <p:sp>
        <p:nvSpPr>
          <p:cNvPr id="353285" name="TextBox 6"/>
          <p:cNvSpPr txBox="1">
            <a:spLocks noChangeArrowheads="1"/>
          </p:cNvSpPr>
          <p:nvPr/>
        </p:nvSpPr>
        <p:spPr bwMode="auto">
          <a:xfrm>
            <a:off x="381000" y="4964113"/>
            <a:ext cx="1600200" cy="366712"/>
          </a:xfrm>
          <a:prstGeom prst="rect">
            <a:avLst/>
          </a:prstGeom>
          <a:noFill/>
          <a:ln w="9525">
            <a:noFill/>
            <a:miter lim="800000"/>
            <a:headEnd/>
            <a:tailEnd/>
          </a:ln>
        </p:spPr>
        <p:txBody>
          <a:bodyPr>
            <a:prstTxWarp prst="textNoShape">
              <a:avLst/>
            </a:prstTxWarp>
            <a:spAutoFit/>
          </a:bodyPr>
          <a:lstStyle/>
          <a:p>
            <a:r>
              <a:rPr lang="en-US">
                <a:latin typeface="Calibri" charset="0"/>
              </a:rPr>
              <a:t>FX Decon</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5330" name="Content Placeholder 3" descr="f2.pdf"/>
          <p:cNvPicPr>
            <a:picLocks noGrp="1" noChangeAspect="1"/>
          </p:cNvPicPr>
          <p:nvPr>
            <p:ph idx="1"/>
          </p:nvPr>
        </p:nvPicPr>
        <p:blipFill>
          <a:blip r:embed="rId3"/>
          <a:srcRect l="432" r="2267"/>
          <a:stretch>
            <a:fillRect/>
          </a:stretch>
        </p:blipFill>
        <p:spPr>
          <a:xfrm>
            <a:off x="1676400" y="152400"/>
            <a:ext cx="5791200" cy="6489700"/>
          </a:xfrm>
        </p:spPr>
      </p:pic>
      <p:sp>
        <p:nvSpPr>
          <p:cNvPr id="355334" name="Slide Number Placeholder 8"/>
          <p:cNvSpPr>
            <a:spLocks noGrp="1"/>
          </p:cNvSpPr>
          <p:nvPr>
            <p:ph type="sldNum" sz="quarter" idx="11"/>
          </p:nvPr>
        </p:nvSpPr>
        <p:spPr>
          <a:noFill/>
        </p:spPr>
        <p:txBody>
          <a:bodyPr/>
          <a:lstStyle/>
          <a:p>
            <a:fld id="{2BCC4E94-20CF-C74B-A011-36F7C49C942E}" type="slidenum">
              <a:rPr lang="en-US" smtClean="0"/>
              <a:pPr/>
              <a:t>79</a:t>
            </a:fld>
            <a:endParaRPr lang="en-US" b="0">
              <a:solidFill>
                <a:schemeClr val="tx1"/>
              </a:solidFill>
            </a:endParaRPr>
          </a:p>
        </p:txBody>
      </p:sp>
      <p:sp>
        <p:nvSpPr>
          <p:cNvPr id="355331" name="TextBox 4"/>
          <p:cNvSpPr txBox="1">
            <a:spLocks noChangeArrowheads="1"/>
          </p:cNvSpPr>
          <p:nvPr/>
        </p:nvSpPr>
        <p:spPr bwMode="auto">
          <a:xfrm>
            <a:off x="1104900" y="1131888"/>
            <a:ext cx="838200" cy="641350"/>
          </a:xfrm>
          <a:prstGeom prst="rect">
            <a:avLst/>
          </a:prstGeom>
          <a:noFill/>
          <a:ln w="9525">
            <a:noFill/>
            <a:miter lim="800000"/>
            <a:headEnd/>
            <a:tailEnd/>
          </a:ln>
        </p:spPr>
        <p:txBody>
          <a:bodyPr>
            <a:prstTxWarp prst="textNoShape">
              <a:avLst/>
            </a:prstTxWarp>
            <a:spAutoFit/>
          </a:bodyPr>
          <a:lstStyle/>
          <a:p>
            <a:r>
              <a:rPr lang="en-US">
                <a:latin typeface="Calibri" charset="0"/>
              </a:rPr>
              <a:t>FX-SSA</a:t>
            </a:r>
          </a:p>
        </p:txBody>
      </p:sp>
      <p:sp>
        <p:nvSpPr>
          <p:cNvPr id="355332" name="TextBox 5"/>
          <p:cNvSpPr txBox="1">
            <a:spLocks noChangeArrowheads="1"/>
          </p:cNvSpPr>
          <p:nvPr/>
        </p:nvSpPr>
        <p:spPr bwMode="auto">
          <a:xfrm>
            <a:off x="914400" y="4343400"/>
            <a:ext cx="1524000" cy="366713"/>
          </a:xfrm>
          <a:prstGeom prst="rect">
            <a:avLst/>
          </a:prstGeom>
          <a:noFill/>
          <a:ln w="9525">
            <a:noFill/>
            <a:miter lim="800000"/>
            <a:headEnd/>
            <a:tailEnd/>
          </a:ln>
        </p:spPr>
        <p:txBody>
          <a:bodyPr>
            <a:prstTxWarp prst="textNoShape">
              <a:avLst/>
            </a:prstTxWarp>
            <a:spAutoFit/>
          </a:bodyPr>
          <a:lstStyle/>
          <a:p>
            <a:r>
              <a:rPr lang="en-US">
                <a:latin typeface="Calibri" charset="0"/>
              </a:rPr>
              <a:t>FX-Decon</a:t>
            </a:r>
          </a:p>
        </p:txBody>
      </p:sp>
      <p:sp>
        <p:nvSpPr>
          <p:cNvPr id="355333" name="TextBox 6"/>
          <p:cNvSpPr txBox="1">
            <a:spLocks noChangeArrowheads="1"/>
          </p:cNvSpPr>
          <p:nvPr/>
        </p:nvSpPr>
        <p:spPr bwMode="auto">
          <a:xfrm>
            <a:off x="228600" y="152400"/>
            <a:ext cx="1981200" cy="366713"/>
          </a:xfrm>
          <a:prstGeom prst="rect">
            <a:avLst/>
          </a:prstGeom>
          <a:noFill/>
          <a:ln w="9525">
            <a:noFill/>
            <a:miter lim="800000"/>
            <a:headEnd/>
            <a:tailEnd/>
          </a:ln>
        </p:spPr>
        <p:txBody>
          <a:bodyPr>
            <a:prstTxWarp prst="textNoShape">
              <a:avLst/>
            </a:prstTxWarp>
            <a:spAutoFit/>
          </a:bodyPr>
          <a:lstStyle/>
          <a:p>
            <a:r>
              <a:rPr lang="en-US">
                <a:solidFill>
                  <a:srgbClr val="FF0000"/>
                </a:solidFill>
                <a:latin typeface="Calibri" charset="0"/>
              </a:rPr>
              <a:t>Error Panels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endParaRPr lang="en-US" dirty="0"/>
          </a:p>
        </p:txBody>
      </p:sp>
      <p:sp>
        <p:nvSpPr>
          <p:cNvPr id="25603" name="Rectangle 3"/>
          <p:cNvSpPr>
            <a:spLocks noGrp="1" noChangeArrowheads="1"/>
          </p:cNvSpPr>
          <p:nvPr>
            <p:ph idx="1"/>
          </p:nvPr>
        </p:nvSpPr>
        <p:spPr/>
        <p:txBody>
          <a:bodyPr/>
          <a:lstStyle/>
          <a:p>
            <a:pPr eaLnBrk="1" hangingPunct="1"/>
            <a:r>
              <a:rPr lang="en-US" b="1" i="1" dirty="0"/>
              <a:t>Time Variant and Time Invariant Transforms</a:t>
            </a:r>
          </a:p>
          <a:p>
            <a:pPr eaLnBrk="1" hangingPunct="1"/>
            <a:endParaRPr lang="en-US" dirty="0"/>
          </a:p>
          <a:p>
            <a:pPr lvl="1" eaLnBrk="1" hangingPunct="1">
              <a:buFont typeface="Courier New"/>
              <a:buChar char="o"/>
            </a:pPr>
            <a:r>
              <a:rPr lang="en-US" dirty="0"/>
              <a:t>Parabolic and Linear </a:t>
            </a:r>
            <a:r>
              <a:rPr lang="en-US" dirty="0" err="1">
                <a:sym typeface="Wingdings"/>
              </a:rPr>
              <a:t></a:t>
            </a:r>
            <a:r>
              <a:rPr lang="en-US" dirty="0"/>
              <a:t> Time Invariant</a:t>
            </a:r>
          </a:p>
          <a:p>
            <a:pPr lvl="1" eaLnBrk="1" hangingPunct="1">
              <a:buFont typeface="Courier New"/>
              <a:buChar char="o"/>
            </a:pPr>
            <a:r>
              <a:rPr lang="en-US" dirty="0"/>
              <a:t>Hyperbolic </a:t>
            </a:r>
            <a:r>
              <a:rPr lang="en-US" dirty="0" err="1">
                <a:sym typeface="Wingdings"/>
              </a:rPr>
              <a:t></a:t>
            </a:r>
            <a:r>
              <a:rPr lang="en-US" dirty="0" err="1"/>
              <a:t>Time</a:t>
            </a:r>
            <a:r>
              <a:rPr lang="en-US" dirty="0"/>
              <a:t> Variant</a:t>
            </a:r>
          </a:p>
          <a:p>
            <a:pPr lvl="1" eaLnBrk="1" hangingPunct="1">
              <a:buFont typeface="Courier New"/>
              <a:buChar char="o"/>
            </a:pPr>
            <a:endParaRPr lang="en-US" dirty="0"/>
          </a:p>
          <a:p>
            <a:pPr lvl="1" eaLnBrk="1" hangingPunct="1">
              <a:buFont typeface="Courier New"/>
              <a:buChar char="o"/>
            </a:pPr>
            <a:r>
              <a:rPr lang="en-US" dirty="0"/>
              <a:t>In general, Time Invariant transforms lead to fast algorithms with operators with </a:t>
            </a:r>
            <a:r>
              <a:rPr lang="en-US" dirty="0" err="1"/>
              <a:t>Toeplitz</a:t>
            </a:r>
            <a:r>
              <a:rPr lang="en-US" dirty="0"/>
              <a:t> form.</a:t>
            </a:r>
          </a:p>
          <a:p>
            <a:pPr lvl="2" eaLnBrk="1" hangingPunct="1">
              <a:buFontTx/>
              <a:buNone/>
            </a:pPr>
            <a:endParaRPr lang="en-US" dirty="0"/>
          </a:p>
        </p:txBody>
      </p:sp>
      <p:sp>
        <p:nvSpPr>
          <p:cNvPr id="25604" name="Slide Number Placeholder 6"/>
          <p:cNvSpPr>
            <a:spLocks noGrp="1"/>
          </p:cNvSpPr>
          <p:nvPr>
            <p:ph type="sldNum" sz="quarter" idx="11"/>
          </p:nvPr>
        </p:nvSpPr>
        <p:spPr>
          <a:noFill/>
        </p:spPr>
        <p:txBody>
          <a:bodyPr/>
          <a:lstStyle/>
          <a:p>
            <a:fld id="{65AC92BF-F8C4-AB4A-BD22-CAFA73983B6D}" type="slidenum">
              <a:rPr lang="en-US" smtClean="0"/>
              <a:pPr/>
              <a:t>8</a:t>
            </a:fld>
            <a:endParaRPr lang="en-US" b="0">
              <a:solidFill>
                <a:schemeClr val="tx1"/>
              </a:solidFill>
            </a:endParaRP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Title 1"/>
          <p:cNvSpPr>
            <a:spLocks noGrp="1"/>
          </p:cNvSpPr>
          <p:nvPr>
            <p:ph type="title"/>
          </p:nvPr>
        </p:nvSpPr>
        <p:spPr/>
        <p:txBody>
          <a:bodyPr/>
          <a:lstStyle/>
          <a:p>
            <a:pPr eaLnBrk="1" hangingPunct="1"/>
            <a:r>
              <a:rPr lang="en-US" sz="4000"/>
              <a:t>Spectrum of singular values vs. freq.</a:t>
            </a:r>
          </a:p>
        </p:txBody>
      </p:sp>
      <p:pic>
        <p:nvPicPr>
          <p:cNvPr id="357379" name="Content Placeholder 3" descr="f3.pdf"/>
          <p:cNvPicPr>
            <a:picLocks noGrp="1" noChangeAspect="1"/>
          </p:cNvPicPr>
          <p:nvPr>
            <p:ph idx="1"/>
          </p:nvPr>
        </p:nvPicPr>
        <p:blipFill>
          <a:blip r:embed="rId3"/>
          <a:srcRect t="-3244" b="-3244"/>
          <a:stretch>
            <a:fillRect/>
          </a:stretch>
        </p:blipFill>
        <p:spPr/>
      </p:pic>
      <p:sp>
        <p:nvSpPr>
          <p:cNvPr id="357381" name="Slide Number Placeholder 7"/>
          <p:cNvSpPr>
            <a:spLocks noGrp="1"/>
          </p:cNvSpPr>
          <p:nvPr>
            <p:ph type="sldNum" sz="quarter" idx="11"/>
          </p:nvPr>
        </p:nvSpPr>
        <p:spPr>
          <a:noFill/>
        </p:spPr>
        <p:txBody>
          <a:bodyPr/>
          <a:lstStyle/>
          <a:p>
            <a:fld id="{DBC17A62-5994-224D-AA7D-38B25A8521EF}" type="slidenum">
              <a:rPr lang="en-US" smtClean="0"/>
              <a:pPr/>
              <a:t>80</a:t>
            </a:fld>
            <a:endParaRPr lang="en-US" b="0">
              <a:solidFill>
                <a:schemeClr val="tx1"/>
              </a:solidFill>
            </a:endParaRPr>
          </a:p>
        </p:txBody>
      </p:sp>
      <p:sp>
        <p:nvSpPr>
          <p:cNvPr id="357380" name="TextBox 6"/>
          <p:cNvSpPr txBox="1">
            <a:spLocks noChangeArrowheads="1"/>
          </p:cNvSpPr>
          <p:nvPr/>
        </p:nvSpPr>
        <p:spPr bwMode="auto">
          <a:xfrm>
            <a:off x="914400" y="5943600"/>
            <a:ext cx="4114800" cy="366713"/>
          </a:xfrm>
          <a:prstGeom prst="rect">
            <a:avLst/>
          </a:prstGeom>
          <a:noFill/>
          <a:ln w="9525">
            <a:noFill/>
            <a:miter lim="800000"/>
            <a:headEnd/>
            <a:tailEnd/>
          </a:ln>
        </p:spPr>
        <p:txBody>
          <a:bodyPr>
            <a:prstTxWarp prst="textNoShape">
              <a:avLst/>
            </a:prstTxWarp>
            <a:spAutoFit/>
          </a:bodyPr>
          <a:lstStyle/>
          <a:p>
            <a:r>
              <a:rPr lang="en-US">
                <a:latin typeface="Calibri" charset="0"/>
              </a:rPr>
              <a:t>Spectra cut-off is at 4 singular values</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Title 1"/>
          <p:cNvSpPr>
            <a:spLocks noGrp="1"/>
          </p:cNvSpPr>
          <p:nvPr>
            <p:ph type="title"/>
          </p:nvPr>
        </p:nvSpPr>
        <p:spPr/>
        <p:txBody>
          <a:bodyPr/>
          <a:lstStyle/>
          <a:p>
            <a:r>
              <a:rPr lang="en-US"/>
              <a:t>Marmousi gathers.</a:t>
            </a:r>
          </a:p>
        </p:txBody>
      </p:sp>
      <p:sp>
        <p:nvSpPr>
          <p:cNvPr id="359427" name="Content Placeholder 2"/>
          <p:cNvSpPr>
            <a:spLocks noGrp="1"/>
          </p:cNvSpPr>
          <p:nvPr>
            <p:ph idx="1"/>
          </p:nvPr>
        </p:nvSpPr>
        <p:spPr/>
        <p:txBody>
          <a:bodyPr/>
          <a:lstStyle/>
          <a:p>
            <a:endParaRPr lang="en-US"/>
          </a:p>
        </p:txBody>
      </p:sp>
      <p:sp>
        <p:nvSpPr>
          <p:cNvPr id="359429" name="Slide Number Placeholder 7"/>
          <p:cNvSpPr>
            <a:spLocks noGrp="1"/>
          </p:cNvSpPr>
          <p:nvPr>
            <p:ph type="sldNum" sz="quarter" idx="11"/>
          </p:nvPr>
        </p:nvSpPr>
        <p:spPr>
          <a:noFill/>
        </p:spPr>
        <p:txBody>
          <a:bodyPr/>
          <a:lstStyle/>
          <a:p>
            <a:fld id="{F9979713-69D4-B142-8019-751489313927}" type="slidenum">
              <a:rPr lang="en-US" smtClean="0"/>
              <a:pPr/>
              <a:t>81</a:t>
            </a:fld>
            <a:endParaRPr lang="en-US" b="0">
              <a:solidFill>
                <a:schemeClr val="tx1"/>
              </a:solidFill>
            </a:endParaRPr>
          </a:p>
        </p:txBody>
      </p:sp>
      <p:pic>
        <p:nvPicPr>
          <p:cNvPr id="359428" name="Picture 5"/>
          <p:cNvPicPr>
            <a:picLocks noChangeAspect="1"/>
          </p:cNvPicPr>
          <p:nvPr/>
        </p:nvPicPr>
        <p:blipFill>
          <a:blip r:embed="rId2"/>
          <a:srcRect/>
          <a:stretch>
            <a:fillRect/>
          </a:stretch>
        </p:blipFill>
        <p:spPr bwMode="auto">
          <a:xfrm>
            <a:off x="1314450" y="1098550"/>
            <a:ext cx="6515100" cy="4660900"/>
          </a:xfrm>
          <a:prstGeom prst="rect">
            <a:avLst/>
          </a:prstGeom>
          <a:noFill/>
          <a:ln w="9525">
            <a:noFill/>
            <a:miter lim="800000"/>
            <a:headEnd/>
            <a:tailEnd/>
          </a:ln>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itle 1"/>
          <p:cNvSpPr>
            <a:spLocks noGrp="1"/>
          </p:cNvSpPr>
          <p:nvPr>
            <p:ph type="title"/>
          </p:nvPr>
        </p:nvSpPr>
        <p:spPr/>
        <p:txBody>
          <a:bodyPr/>
          <a:lstStyle/>
          <a:p>
            <a:r>
              <a:rPr lang="en-US"/>
              <a:t>Real data comparison (Processing by  V. Oropeza)</a:t>
            </a:r>
          </a:p>
        </p:txBody>
      </p:sp>
      <p:sp>
        <p:nvSpPr>
          <p:cNvPr id="360451" name="Content Placeholder 2"/>
          <p:cNvSpPr>
            <a:spLocks noGrp="1"/>
          </p:cNvSpPr>
          <p:nvPr>
            <p:ph idx="1"/>
          </p:nvPr>
        </p:nvSpPr>
        <p:spPr/>
        <p:txBody>
          <a:bodyPr/>
          <a:lstStyle/>
          <a:p>
            <a:endParaRPr lang="en-US"/>
          </a:p>
        </p:txBody>
      </p:sp>
      <p:sp>
        <p:nvSpPr>
          <p:cNvPr id="360453" name="Slide Number Placeholder 7"/>
          <p:cNvSpPr>
            <a:spLocks noGrp="1"/>
          </p:cNvSpPr>
          <p:nvPr>
            <p:ph type="sldNum" sz="quarter" idx="11"/>
          </p:nvPr>
        </p:nvSpPr>
        <p:spPr>
          <a:noFill/>
        </p:spPr>
        <p:txBody>
          <a:bodyPr/>
          <a:lstStyle/>
          <a:p>
            <a:fld id="{724ABB82-F726-D440-AB67-99092898A7EC}" type="slidenum">
              <a:rPr lang="en-US" smtClean="0"/>
              <a:pPr/>
              <a:t>82</a:t>
            </a:fld>
            <a:endParaRPr lang="en-US" b="0">
              <a:solidFill>
                <a:schemeClr val="tx1"/>
              </a:solidFill>
            </a:endParaRPr>
          </a:p>
        </p:txBody>
      </p:sp>
      <p:pic>
        <p:nvPicPr>
          <p:cNvPr id="360452" name="Picture 5"/>
          <p:cNvPicPr>
            <a:picLocks noChangeAspect="1"/>
          </p:cNvPicPr>
          <p:nvPr/>
        </p:nvPicPr>
        <p:blipFill>
          <a:blip r:embed="rId2"/>
          <a:srcRect/>
          <a:stretch>
            <a:fillRect/>
          </a:stretch>
        </p:blipFill>
        <p:spPr bwMode="auto">
          <a:xfrm>
            <a:off x="990600" y="1312863"/>
            <a:ext cx="6324600" cy="4878387"/>
          </a:xfrm>
          <a:prstGeom prst="rect">
            <a:avLst/>
          </a:prstGeom>
          <a:noFill/>
          <a:ln w="9525">
            <a:noFill/>
            <a:miter lim="800000"/>
            <a:headEnd/>
            <a:tailEnd/>
          </a:ln>
        </p:spPr>
      </p:pic>
      <p:sp useBgFill="1">
        <p:nvSpPr>
          <p:cNvPr id="7" name="Rectangle 6"/>
          <p:cNvSpPr/>
          <p:nvPr/>
        </p:nvSpPr>
        <p:spPr bwMode="auto">
          <a:xfrm>
            <a:off x="5715000" y="990600"/>
            <a:ext cx="1905000" cy="5257800"/>
          </a:xfrm>
          <a:prstGeom prst="rect">
            <a:avLst/>
          </a:prstGeom>
          <a:ln w="381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Title 1"/>
          <p:cNvSpPr>
            <a:spLocks noGrp="1"/>
          </p:cNvSpPr>
          <p:nvPr>
            <p:ph type="title"/>
          </p:nvPr>
        </p:nvSpPr>
        <p:spPr/>
        <p:txBody>
          <a:bodyPr/>
          <a:lstStyle/>
          <a:p>
            <a:r>
              <a:rPr lang="en-US"/>
              <a:t>Comparison</a:t>
            </a:r>
          </a:p>
        </p:txBody>
      </p:sp>
      <p:sp>
        <p:nvSpPr>
          <p:cNvPr id="361475" name="Content Placeholder 2"/>
          <p:cNvSpPr>
            <a:spLocks noGrp="1"/>
          </p:cNvSpPr>
          <p:nvPr>
            <p:ph idx="1"/>
          </p:nvPr>
        </p:nvSpPr>
        <p:spPr/>
        <p:txBody>
          <a:bodyPr/>
          <a:lstStyle/>
          <a:p>
            <a:endParaRPr lang="en-US"/>
          </a:p>
        </p:txBody>
      </p:sp>
      <p:sp>
        <p:nvSpPr>
          <p:cNvPr id="361477" name="Slide Number Placeholder 7"/>
          <p:cNvSpPr>
            <a:spLocks noGrp="1"/>
          </p:cNvSpPr>
          <p:nvPr>
            <p:ph type="sldNum" sz="quarter" idx="11"/>
          </p:nvPr>
        </p:nvSpPr>
        <p:spPr>
          <a:noFill/>
        </p:spPr>
        <p:txBody>
          <a:bodyPr/>
          <a:lstStyle/>
          <a:p>
            <a:fld id="{D82B80F7-1052-3941-8B22-E857FD4633AB}" type="slidenum">
              <a:rPr lang="en-US" smtClean="0"/>
              <a:pPr/>
              <a:t>83</a:t>
            </a:fld>
            <a:endParaRPr lang="en-US" b="0">
              <a:solidFill>
                <a:schemeClr val="tx1"/>
              </a:solidFill>
            </a:endParaRPr>
          </a:p>
        </p:txBody>
      </p:sp>
      <p:pic>
        <p:nvPicPr>
          <p:cNvPr id="361476" name="Picture 5"/>
          <p:cNvPicPr>
            <a:picLocks noChangeAspect="1"/>
          </p:cNvPicPr>
          <p:nvPr/>
        </p:nvPicPr>
        <p:blipFill>
          <a:blip r:embed="rId2"/>
          <a:srcRect l="5748"/>
          <a:stretch>
            <a:fillRect/>
          </a:stretch>
        </p:blipFill>
        <p:spPr bwMode="auto">
          <a:xfrm>
            <a:off x="2819400" y="1770063"/>
            <a:ext cx="4997450" cy="4275137"/>
          </a:xfrm>
          <a:prstGeom prst="rect">
            <a:avLst/>
          </a:prstGeom>
          <a:noFill/>
          <a:ln w="9525">
            <a:noFill/>
            <a:miter lim="800000"/>
            <a:headEnd/>
            <a:tailEnd/>
          </a:ln>
        </p:spPr>
      </p:pic>
      <p:sp useBgFill="1">
        <p:nvSpPr>
          <p:cNvPr id="7" name="Rectangle 6"/>
          <p:cNvSpPr/>
          <p:nvPr/>
        </p:nvSpPr>
        <p:spPr bwMode="auto">
          <a:xfrm>
            <a:off x="6477000" y="990600"/>
            <a:ext cx="1905000" cy="5257800"/>
          </a:xfrm>
          <a:prstGeom prst="rect">
            <a:avLst/>
          </a:prstGeom>
          <a:ln w="38100"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Arial"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itle 1"/>
          <p:cNvSpPr>
            <a:spLocks noGrp="1"/>
          </p:cNvSpPr>
          <p:nvPr>
            <p:ph type="title"/>
          </p:nvPr>
        </p:nvSpPr>
        <p:spPr/>
        <p:txBody>
          <a:bodyPr/>
          <a:lstStyle/>
          <a:p>
            <a:r>
              <a:rPr lang="en-US"/>
              <a:t>SSA for 3D cubes</a:t>
            </a:r>
          </a:p>
        </p:txBody>
      </p:sp>
      <p:sp>
        <p:nvSpPr>
          <p:cNvPr id="362499" name="Content Placeholder 2"/>
          <p:cNvSpPr>
            <a:spLocks noGrp="1"/>
          </p:cNvSpPr>
          <p:nvPr>
            <p:ph idx="1"/>
          </p:nvPr>
        </p:nvSpPr>
        <p:spPr/>
        <p:txBody>
          <a:bodyPr/>
          <a:lstStyle/>
          <a:p>
            <a:endParaRPr lang="en-US"/>
          </a:p>
        </p:txBody>
      </p:sp>
      <p:sp>
        <p:nvSpPr>
          <p:cNvPr id="362501" name="Slide Number Placeholder 7"/>
          <p:cNvSpPr>
            <a:spLocks noGrp="1"/>
          </p:cNvSpPr>
          <p:nvPr>
            <p:ph type="sldNum" sz="quarter" idx="11"/>
          </p:nvPr>
        </p:nvSpPr>
        <p:spPr>
          <a:noFill/>
        </p:spPr>
        <p:txBody>
          <a:bodyPr/>
          <a:lstStyle/>
          <a:p>
            <a:fld id="{7A89DDAC-0834-1245-A74C-BB8F29DF55A0}" type="slidenum">
              <a:rPr lang="en-US" smtClean="0"/>
              <a:pPr/>
              <a:t>84</a:t>
            </a:fld>
            <a:endParaRPr lang="en-US" b="0">
              <a:solidFill>
                <a:schemeClr val="tx1"/>
              </a:solidFill>
            </a:endParaRPr>
          </a:p>
        </p:txBody>
      </p:sp>
      <p:pic>
        <p:nvPicPr>
          <p:cNvPr id="362500" name="Picture 5"/>
          <p:cNvPicPr>
            <a:picLocks noChangeAspect="1"/>
          </p:cNvPicPr>
          <p:nvPr/>
        </p:nvPicPr>
        <p:blipFill>
          <a:blip r:embed="rId2"/>
          <a:srcRect t="4018"/>
          <a:stretch>
            <a:fillRect/>
          </a:stretch>
        </p:blipFill>
        <p:spPr bwMode="auto">
          <a:xfrm>
            <a:off x="1600200" y="1828800"/>
            <a:ext cx="6172200" cy="3641725"/>
          </a:xfrm>
          <a:prstGeom prst="rect">
            <a:avLst/>
          </a:prstGeom>
          <a:noFill/>
          <a:ln w="9525">
            <a:noFill/>
            <a:miter lim="800000"/>
            <a:headEnd/>
            <a:tailEnd/>
          </a:ln>
        </p:spPr>
      </p:pic>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Title 1"/>
          <p:cNvSpPr>
            <a:spLocks noGrp="1"/>
          </p:cNvSpPr>
          <p:nvPr>
            <p:ph type="title"/>
          </p:nvPr>
        </p:nvSpPr>
        <p:spPr/>
        <p:txBody>
          <a:bodyPr/>
          <a:lstStyle/>
          <a:p>
            <a:r>
              <a:rPr lang="en-US" dirty="0"/>
              <a:t>SSA works better in </a:t>
            </a:r>
            <a:r>
              <a:rPr lang="en-US" i="1" dirty="0" err="1"/>
              <a:t>x-y-f</a:t>
            </a:r>
            <a:r>
              <a:rPr lang="en-US" dirty="0"/>
              <a:t> than </a:t>
            </a:r>
            <a:r>
              <a:rPr lang="en-US" i="1" dirty="0" err="1"/>
              <a:t>x-f</a:t>
            </a:r>
            <a:r>
              <a:rPr lang="en-US" dirty="0"/>
              <a:t> (more data)</a:t>
            </a:r>
          </a:p>
        </p:txBody>
      </p:sp>
      <p:sp>
        <p:nvSpPr>
          <p:cNvPr id="363523" name="Content Placeholder 2"/>
          <p:cNvSpPr>
            <a:spLocks noGrp="1"/>
          </p:cNvSpPr>
          <p:nvPr>
            <p:ph idx="1"/>
          </p:nvPr>
        </p:nvSpPr>
        <p:spPr/>
        <p:txBody>
          <a:bodyPr/>
          <a:lstStyle/>
          <a:p>
            <a:endParaRPr lang="en-US" dirty="0"/>
          </a:p>
        </p:txBody>
      </p:sp>
      <p:sp>
        <p:nvSpPr>
          <p:cNvPr id="363525" name="Slide Number Placeholder 7"/>
          <p:cNvSpPr>
            <a:spLocks noGrp="1"/>
          </p:cNvSpPr>
          <p:nvPr>
            <p:ph type="sldNum" sz="quarter" idx="11"/>
          </p:nvPr>
        </p:nvSpPr>
        <p:spPr>
          <a:noFill/>
        </p:spPr>
        <p:txBody>
          <a:bodyPr/>
          <a:lstStyle/>
          <a:p>
            <a:fld id="{C112C110-FC5B-EF4D-A685-49EA92B7617C}" type="slidenum">
              <a:rPr lang="en-US" smtClean="0"/>
              <a:pPr/>
              <a:t>85</a:t>
            </a:fld>
            <a:endParaRPr lang="en-US" b="0">
              <a:solidFill>
                <a:schemeClr val="tx1"/>
              </a:solidFill>
            </a:endParaRPr>
          </a:p>
        </p:txBody>
      </p:sp>
      <p:pic>
        <p:nvPicPr>
          <p:cNvPr id="363524" name="Picture 5"/>
          <p:cNvPicPr>
            <a:picLocks noChangeAspect="1"/>
          </p:cNvPicPr>
          <p:nvPr/>
        </p:nvPicPr>
        <p:blipFill>
          <a:blip r:embed="rId2"/>
          <a:srcRect r="3549" b="40939"/>
          <a:stretch>
            <a:fillRect/>
          </a:stretch>
        </p:blipFill>
        <p:spPr bwMode="auto">
          <a:xfrm>
            <a:off x="381000" y="1371600"/>
            <a:ext cx="8168640" cy="3713018"/>
          </a:xfrm>
          <a:prstGeom prst="rect">
            <a:avLst/>
          </a:prstGeom>
          <a:noFill/>
          <a:ln w="9525">
            <a:noFill/>
            <a:miter lim="800000"/>
            <a:headEnd/>
            <a:tailEnd/>
          </a:ln>
        </p:spPr>
      </p:pic>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sp>
        <p:nvSpPr>
          <p:cNvPr id="3" name="Content Placeholder 2"/>
          <p:cNvSpPr>
            <a:spLocks noGrp="1"/>
          </p:cNvSpPr>
          <p:nvPr>
            <p:ph idx="1"/>
          </p:nvPr>
        </p:nvSpPr>
        <p:spPr/>
        <p:txBody>
          <a:bodyPr/>
          <a:lstStyle/>
          <a:p>
            <a:pPr>
              <a:buFont typeface="Courier New"/>
              <a:buChar char="o"/>
            </a:pPr>
            <a:r>
              <a:rPr lang="en-US" dirty="0"/>
              <a:t>RSVD (randomized SVD) can be used  to speed up the SVD</a:t>
            </a:r>
          </a:p>
          <a:p>
            <a:pPr>
              <a:buFont typeface="Courier New"/>
              <a:buChar char="o"/>
            </a:pPr>
            <a:endParaRPr lang="en-US" dirty="0"/>
          </a:p>
          <a:p>
            <a:pPr>
              <a:buFont typeface="Courier New"/>
              <a:buChar char="o"/>
            </a:pPr>
            <a:r>
              <a:rPr lang="en-US" dirty="0"/>
              <a:t>For data reconstruction we used fast </a:t>
            </a:r>
            <a:r>
              <a:rPr lang="en-US" dirty="0" err="1"/>
              <a:t>Lanczos</a:t>
            </a:r>
            <a:r>
              <a:rPr lang="en-US" dirty="0"/>
              <a:t> solvers that exploits the structure of the </a:t>
            </a:r>
            <a:r>
              <a:rPr lang="en-US" dirty="0" err="1"/>
              <a:t>Hankel</a:t>
            </a:r>
            <a:r>
              <a:rPr lang="en-US" dirty="0"/>
              <a:t> matrix for fast rank reduction</a:t>
            </a:r>
          </a:p>
          <a:p>
            <a:pPr>
              <a:buFont typeface="Courier New"/>
              <a:buChar char="o"/>
            </a:pPr>
            <a:endParaRPr lang="en-US" dirty="0"/>
          </a:p>
          <a:p>
            <a:pPr>
              <a:buFont typeface="Courier New"/>
              <a:buChar char="o"/>
            </a:pPr>
            <a:r>
              <a:rPr lang="en-US" dirty="0"/>
              <a:t>These tricks are also used for data reconstruction</a:t>
            </a:r>
          </a:p>
          <a:p>
            <a:pPr>
              <a:buNone/>
            </a:pPr>
            <a:endParaRPr lang="en-US" dirty="0"/>
          </a:p>
          <a:p>
            <a:pPr>
              <a:buNone/>
            </a:pPr>
            <a:endParaRPr lang="en-US" sz="1800" dirty="0"/>
          </a:p>
          <a:p>
            <a:pPr>
              <a:buNone/>
            </a:pPr>
            <a:endParaRPr lang="en-US" sz="1800" dirty="0"/>
          </a:p>
          <a:p>
            <a:pPr>
              <a:buNone/>
            </a:pPr>
            <a:r>
              <a:rPr lang="en-US" sz="1800" dirty="0"/>
              <a:t>	</a:t>
            </a:r>
            <a:r>
              <a:rPr lang="en-US" sz="1600" dirty="0" err="1"/>
              <a:t>Gao</a:t>
            </a:r>
            <a:r>
              <a:rPr lang="en-US" sz="1600" dirty="0"/>
              <a:t>, J., Sacchi, M., and Chen, X. (2013). ”A fast reduced-rank interpolation method for prestack seismic volumes that depend on four spatial dimensions.” </a:t>
            </a:r>
            <a:r>
              <a:rPr lang="en-US" sz="1600" i="1" dirty="0"/>
              <a:t>GEOPHYSICS, 78(1), V21–V30.</a:t>
            </a:r>
            <a:endParaRPr lang="en-US" sz="1600" dirty="0"/>
          </a:p>
        </p:txBody>
      </p:sp>
      <p:sp>
        <p:nvSpPr>
          <p:cNvPr id="5" name="Slide Number Placeholder 4"/>
          <p:cNvSpPr>
            <a:spLocks noGrp="1"/>
          </p:cNvSpPr>
          <p:nvPr>
            <p:ph type="sldNum" sz="quarter" idx="11"/>
          </p:nvPr>
        </p:nvSpPr>
        <p:spPr/>
        <p:txBody>
          <a:bodyPr/>
          <a:lstStyle/>
          <a:p>
            <a:fld id="{DE0BED3E-9D56-7746-8663-2E6B9FCC5768}" type="slidenum">
              <a:rPr lang="en-US" smtClean="0"/>
              <a:pPr/>
              <a:t>86</a:t>
            </a:fld>
            <a:endParaRPr lang="en-US" b="0">
              <a:solidFill>
                <a:schemeClr val="tx1"/>
              </a:solidFill>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a:t>Some refs. </a:t>
            </a:r>
            <a:endParaRPr lang="en-GB"/>
          </a:p>
        </p:txBody>
      </p:sp>
      <p:sp>
        <p:nvSpPr>
          <p:cNvPr id="27652" name="Slide Number Placeholder 6"/>
          <p:cNvSpPr>
            <a:spLocks noGrp="1"/>
          </p:cNvSpPr>
          <p:nvPr>
            <p:ph type="sldNum" sz="quarter" idx="11"/>
          </p:nvPr>
        </p:nvSpPr>
        <p:spPr>
          <a:noFill/>
        </p:spPr>
        <p:txBody>
          <a:bodyPr/>
          <a:lstStyle/>
          <a:p>
            <a:fld id="{F43E2055-DE41-974B-AF01-608589743694}" type="slidenum">
              <a:rPr lang="en-US" smtClean="0"/>
              <a:pPr/>
              <a:t>9</a:t>
            </a:fld>
            <a:endParaRPr lang="en-US" b="0">
              <a:solidFill>
                <a:schemeClr val="tx1"/>
              </a:solidFill>
            </a:endParaRPr>
          </a:p>
        </p:txBody>
      </p:sp>
      <p:sp>
        <p:nvSpPr>
          <p:cNvPr id="1286147" name="Text Box 3"/>
          <p:cNvSpPr txBox="1">
            <a:spLocks noChangeArrowheads="1"/>
          </p:cNvSpPr>
          <p:nvPr/>
        </p:nvSpPr>
        <p:spPr bwMode="auto">
          <a:xfrm>
            <a:off x="228600" y="1600200"/>
            <a:ext cx="8783638" cy="4308475"/>
          </a:xfrm>
          <a:prstGeom prst="rect">
            <a:avLst/>
          </a:prstGeom>
          <a:noFill/>
          <a:ln w="9525">
            <a:noFill/>
            <a:miter lim="800000"/>
            <a:headEnd/>
            <a:tailEnd/>
          </a:ln>
        </p:spPr>
        <p:txBody>
          <a:bodyPr>
            <a:prstTxWarp prst="textNoShape">
              <a:avLst/>
            </a:prstTxWarp>
            <a:spAutoFit/>
          </a:bodyPr>
          <a:lstStyle/>
          <a:p>
            <a:pPr lvl="1">
              <a:lnSpc>
                <a:spcPct val="105000"/>
              </a:lnSpc>
              <a:spcBef>
                <a:spcPct val="25000"/>
              </a:spcBef>
              <a:spcAft>
                <a:spcPct val="5000"/>
              </a:spcAft>
              <a:buClr>
                <a:schemeClr val="accent1"/>
              </a:buClr>
              <a:buFontTx/>
              <a:buChar char="•"/>
              <a:tabLst>
                <a:tab pos="5051425" algn="l"/>
              </a:tabLst>
            </a:pPr>
            <a:r>
              <a:rPr lang="en-US" b="1">
                <a:solidFill>
                  <a:schemeClr val="tx2"/>
                </a:solidFill>
              </a:rPr>
              <a:t>High Resolution Hyperbolic RT				[Time]</a:t>
            </a:r>
            <a:endParaRPr lang="en-US" sz="1800">
              <a:solidFill>
                <a:schemeClr val="tx2"/>
              </a:solidFill>
            </a:endParaRPr>
          </a:p>
          <a:p>
            <a:pPr lvl="2">
              <a:lnSpc>
                <a:spcPct val="105000"/>
              </a:lnSpc>
              <a:spcBef>
                <a:spcPct val="25000"/>
              </a:spcBef>
              <a:spcAft>
                <a:spcPct val="5000"/>
              </a:spcAft>
              <a:buClr>
                <a:schemeClr val="accent1"/>
              </a:buClr>
              <a:tabLst>
                <a:tab pos="5051425" algn="l"/>
              </a:tabLst>
            </a:pPr>
            <a:r>
              <a:rPr lang="en-US" sz="1800">
                <a:solidFill>
                  <a:schemeClr val="tx2"/>
                </a:solidFill>
              </a:rPr>
              <a:t>Thorson and Claerbout (GEOP, 1985)</a:t>
            </a:r>
            <a:endParaRPr lang="en-US" b="1">
              <a:solidFill>
                <a:schemeClr val="tx2"/>
              </a:solidFill>
            </a:endParaRPr>
          </a:p>
          <a:p>
            <a:pPr lvl="1">
              <a:lnSpc>
                <a:spcPct val="105000"/>
              </a:lnSpc>
              <a:spcBef>
                <a:spcPct val="25000"/>
              </a:spcBef>
              <a:spcAft>
                <a:spcPct val="5000"/>
              </a:spcAft>
              <a:buClr>
                <a:schemeClr val="accent1"/>
              </a:buClr>
              <a:buFontTx/>
              <a:buChar char="•"/>
              <a:tabLst>
                <a:tab pos="5051425" algn="l"/>
              </a:tabLst>
            </a:pPr>
            <a:r>
              <a:rPr lang="en-US" b="1">
                <a:solidFill>
                  <a:schemeClr val="tx2"/>
                </a:solidFill>
              </a:rPr>
              <a:t>Least-squares parabolic RT				[Freq]</a:t>
            </a:r>
          </a:p>
          <a:p>
            <a:pPr lvl="2">
              <a:lnSpc>
                <a:spcPct val="105000"/>
              </a:lnSpc>
              <a:spcBef>
                <a:spcPct val="25000"/>
              </a:spcBef>
              <a:spcAft>
                <a:spcPct val="5000"/>
              </a:spcAft>
              <a:buClr>
                <a:schemeClr val="accent1"/>
              </a:buClr>
              <a:tabLst>
                <a:tab pos="5051425" algn="l"/>
              </a:tabLst>
            </a:pPr>
            <a:r>
              <a:rPr lang="en-US" sz="1800">
                <a:solidFill>
                  <a:schemeClr val="tx2"/>
                </a:solidFill>
              </a:rPr>
              <a:t>Dan Hampson (CSEG, 1986)</a:t>
            </a:r>
          </a:p>
          <a:p>
            <a:pPr lvl="1">
              <a:lnSpc>
                <a:spcPct val="105000"/>
              </a:lnSpc>
              <a:spcBef>
                <a:spcPct val="25000"/>
              </a:spcBef>
              <a:spcAft>
                <a:spcPct val="5000"/>
              </a:spcAft>
              <a:buClr>
                <a:schemeClr val="accent1"/>
              </a:buClr>
              <a:buFontTx/>
              <a:buChar char="•"/>
              <a:tabLst>
                <a:tab pos="5051425" algn="l"/>
              </a:tabLst>
            </a:pPr>
            <a:r>
              <a:rPr lang="en-US" b="1">
                <a:solidFill>
                  <a:schemeClr val="tx2"/>
                </a:solidFill>
              </a:rPr>
              <a:t>Sparse Parabolic RT </a:t>
            </a:r>
            <a:r>
              <a:rPr lang="en-US" sz="1800">
                <a:solidFill>
                  <a:schemeClr val="tx2"/>
                </a:solidFill>
              </a:rPr>
              <a:t>(high-resolution)				</a:t>
            </a:r>
            <a:r>
              <a:rPr lang="en-US" sz="1800" b="1">
                <a:solidFill>
                  <a:schemeClr val="tx2"/>
                </a:solidFill>
              </a:rPr>
              <a:t>[Freq]</a:t>
            </a:r>
          </a:p>
          <a:p>
            <a:pPr lvl="2">
              <a:lnSpc>
                <a:spcPct val="105000"/>
              </a:lnSpc>
              <a:spcBef>
                <a:spcPct val="25000"/>
              </a:spcBef>
              <a:spcAft>
                <a:spcPct val="5000"/>
              </a:spcAft>
              <a:buClr>
                <a:schemeClr val="accent1"/>
              </a:buClr>
              <a:tabLst>
                <a:tab pos="5051425" algn="l"/>
              </a:tabLst>
            </a:pPr>
            <a:r>
              <a:rPr lang="en-US" sz="1800">
                <a:solidFill>
                  <a:schemeClr val="tx2"/>
                </a:solidFill>
              </a:rPr>
              <a:t>Sacchi and Ulrych – (GEOP, 1995)</a:t>
            </a:r>
          </a:p>
          <a:p>
            <a:pPr lvl="1">
              <a:lnSpc>
                <a:spcPct val="105000"/>
              </a:lnSpc>
              <a:spcBef>
                <a:spcPct val="25000"/>
              </a:spcBef>
              <a:spcAft>
                <a:spcPct val="5000"/>
              </a:spcAft>
              <a:buClr>
                <a:schemeClr val="accent1"/>
              </a:buClr>
              <a:buFontTx/>
              <a:buChar char="•"/>
              <a:tabLst>
                <a:tab pos="5051425" algn="l"/>
              </a:tabLst>
            </a:pPr>
            <a:r>
              <a:rPr lang="en-US" b="1">
                <a:solidFill>
                  <a:schemeClr val="tx2"/>
                </a:solidFill>
              </a:rPr>
              <a:t>De-aliased Parabolic RT </a:t>
            </a:r>
            <a:r>
              <a:rPr lang="en-US" sz="1800">
                <a:solidFill>
                  <a:schemeClr val="tx2"/>
                </a:solidFill>
              </a:rPr>
              <a:t>(high-resolution)			</a:t>
            </a:r>
            <a:r>
              <a:rPr lang="en-US" sz="1800" b="1">
                <a:solidFill>
                  <a:schemeClr val="tx2"/>
                </a:solidFill>
              </a:rPr>
              <a:t>[Freq]</a:t>
            </a:r>
            <a:endParaRPr lang="en-US" sz="1800">
              <a:solidFill>
                <a:schemeClr val="tx2"/>
              </a:solidFill>
            </a:endParaRPr>
          </a:p>
          <a:p>
            <a:pPr lvl="2">
              <a:lnSpc>
                <a:spcPct val="105000"/>
              </a:lnSpc>
              <a:spcBef>
                <a:spcPct val="25000"/>
              </a:spcBef>
              <a:spcAft>
                <a:spcPct val="5000"/>
              </a:spcAft>
              <a:buClr>
                <a:schemeClr val="accent1"/>
              </a:buClr>
              <a:tabLst>
                <a:tab pos="5051425" algn="l"/>
              </a:tabLst>
            </a:pPr>
            <a:r>
              <a:rPr lang="en-US" sz="1800">
                <a:solidFill>
                  <a:schemeClr val="tx2"/>
                </a:solidFill>
              </a:rPr>
              <a:t>Phillippe Hermann et al – (SEG, 2000)</a:t>
            </a:r>
          </a:p>
          <a:p>
            <a:pPr lvl="1">
              <a:lnSpc>
                <a:spcPct val="105000"/>
              </a:lnSpc>
              <a:spcBef>
                <a:spcPct val="25000"/>
              </a:spcBef>
              <a:spcAft>
                <a:spcPct val="5000"/>
              </a:spcAft>
              <a:buClr>
                <a:schemeClr val="accent1"/>
              </a:buClr>
              <a:buFontTx/>
              <a:buChar char="•"/>
              <a:tabLst>
                <a:tab pos="5051425" algn="l"/>
              </a:tabLst>
            </a:pPr>
            <a:r>
              <a:rPr lang="en-US" sz="1800">
                <a:solidFill>
                  <a:schemeClr val="tx2"/>
                </a:solidFill>
              </a:rPr>
              <a:t> </a:t>
            </a:r>
            <a:r>
              <a:rPr lang="en-US" b="1">
                <a:solidFill>
                  <a:schemeClr val="tx2"/>
                </a:solidFill>
              </a:rPr>
              <a:t>Latest views of the sparse Radon transform	[Time and Freq]</a:t>
            </a:r>
            <a:endParaRPr lang="en-US" sz="1800">
              <a:solidFill>
                <a:schemeClr val="tx2"/>
              </a:solidFill>
            </a:endParaRPr>
          </a:p>
          <a:p>
            <a:pPr lvl="2">
              <a:lnSpc>
                <a:spcPct val="105000"/>
              </a:lnSpc>
              <a:spcBef>
                <a:spcPct val="25000"/>
              </a:spcBef>
              <a:spcAft>
                <a:spcPct val="5000"/>
              </a:spcAft>
              <a:buClr>
                <a:schemeClr val="accent1"/>
              </a:buClr>
              <a:tabLst>
                <a:tab pos="5051425" algn="l"/>
              </a:tabLst>
            </a:pPr>
            <a:r>
              <a:rPr lang="en-US" sz="1800">
                <a:solidFill>
                  <a:schemeClr val="tx2"/>
                </a:solidFill>
              </a:rPr>
              <a:t>Trad, Ulrych and Sacchi (Geop 2003) </a:t>
            </a:r>
          </a:p>
          <a:p>
            <a:pPr lvl="2">
              <a:lnSpc>
                <a:spcPct val="105000"/>
              </a:lnSpc>
              <a:spcBef>
                <a:spcPct val="25000"/>
              </a:spcBef>
              <a:spcAft>
                <a:spcPct val="5000"/>
              </a:spcAft>
              <a:buClr>
                <a:schemeClr val="accent1"/>
              </a:buClr>
              <a:tabLst>
                <a:tab pos="5051425" algn="l"/>
              </a:tabLst>
            </a:pPr>
            <a:endParaRPr lang="en-US" sz="1800">
              <a:solidFill>
                <a:schemeClr val="tx2"/>
              </a:solidFill>
            </a:endParaRPr>
          </a:p>
        </p:txBody>
      </p:sp>
    </p:spTree>
  </p:cSld>
  <p:clrMapOvr>
    <a:masterClrMapping/>
  </p:clrMapOvr>
  <p:transition spd="med"/>
</p:sld>
</file>

<file path=ppt/theme/theme1.xml><?xml version="1.0" encoding="utf-8"?>
<a:theme xmlns:a="http://schemas.openxmlformats.org/drawingml/2006/main" name="Part_1">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Rounded MT Bold"/>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004080"/>
          </a:solidFill>
          <a:prstDash val="solid"/>
          <a:round/>
          <a:headEnd type="none" w="med" len="med"/>
          <a:tailEnd type="none" w="med" len="med"/>
        </a:ln>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000" b="0" i="0" u="none" strike="noStrike" cap="none" normalizeH="0" baseline="0">
            <a:ln>
              <a:noFill/>
            </a:ln>
            <a:solidFill>
              <a:schemeClr val="tx1"/>
            </a:solidFill>
            <a:effectLst/>
            <a:latin typeface="Arial Narrow" charset="0"/>
          </a:defRPr>
        </a:defPPr>
      </a:lstStyle>
    </a:spDef>
    <a:lnDef>
      <a:spPr bwMode="auto">
        <a:xfrm>
          <a:off x="0" y="0"/>
          <a:ext cx="1" cy="1"/>
        </a:xfrm>
        <a:custGeom>
          <a:avLst/>
          <a:gdLst/>
          <a:ahLst/>
          <a:cxnLst/>
          <a:rect l="0" t="0" r="0" b="0"/>
          <a:pathLst/>
        </a:custGeom>
        <a:noFill/>
        <a:ln w="38100" cap="flat" cmpd="sng" algn="ctr">
          <a:solidFill>
            <a:srgbClr val="004080"/>
          </a:solidFill>
          <a:prstDash val="solid"/>
          <a:round/>
          <a:headEnd type="none" w="med" len="med"/>
          <a:tailEnd type="none" w="med" len="med"/>
        </a:ln>
        <a:effectLst/>
      </a:spPr>
      <a:bodyPr vert="horz" wrap="squar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000" b="0" i="0" u="none" strike="noStrike" cap="none" normalizeH="0" baseline="0">
            <a:ln>
              <a:noFill/>
            </a:ln>
            <a:solidFill>
              <a:schemeClr val="tx1"/>
            </a:solidFill>
            <a:effectLst/>
            <a:latin typeface="Arial Narrow"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Part_1.pptx</Template>
  <TotalTime>5933</TotalTime>
  <Words>2938</Words>
  <Application>Microsoft Macintosh PowerPoint</Application>
  <PresentationFormat>On-screen Show (4:3)</PresentationFormat>
  <Paragraphs>555</Paragraphs>
  <Slides>86</Slides>
  <Notes>65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6" baseType="lpstr">
      <vt:lpstr>Arial</vt:lpstr>
      <vt:lpstr>Arial Black</vt:lpstr>
      <vt:lpstr>Arial Narrow</vt:lpstr>
      <vt:lpstr>Arial Rounded MT Bold</vt:lpstr>
      <vt:lpstr>Calibri</vt:lpstr>
      <vt:lpstr>Courier New</vt:lpstr>
      <vt:lpstr>Times</vt:lpstr>
      <vt:lpstr>Times New Roman</vt:lpstr>
      <vt:lpstr>Part_1</vt:lpstr>
      <vt:lpstr>Equation</vt:lpstr>
      <vt:lpstr>PART 5 -b   Radon transforms and MSSA</vt:lpstr>
      <vt:lpstr>Noise attenuation with “TRANSFORM-BASED” methods</vt:lpstr>
      <vt:lpstr>Noise attenuation with “TRANSFORM-BASED” methods</vt:lpstr>
      <vt:lpstr>Noise attenuation with “TRANSFORM-BASED” methods</vt:lpstr>
      <vt:lpstr>Noise attenuation with “TRANSFORM-BASED” methods</vt:lpstr>
      <vt:lpstr>Radon transforms</vt:lpstr>
      <vt:lpstr>PowerPoint Presentation</vt:lpstr>
      <vt:lpstr>PowerPoint Presentation</vt:lpstr>
      <vt:lpstr>Some refs. </vt:lpstr>
      <vt:lpstr>Radon Integration Traveltime Paths</vt:lpstr>
      <vt:lpstr>Fourier shift theorem (Important)</vt:lpstr>
      <vt:lpstr>Time and freq. domain forms for the PRT</vt:lpstr>
      <vt:lpstr>These are the transforms that we do use…</vt:lpstr>
      <vt:lpstr>Forward/Adjoint or Forward/Transpose transform pair</vt:lpstr>
      <vt:lpstr>Key points about Radon</vt:lpstr>
      <vt:lpstr>Find the Radon Panel via the solution of an inverse problem</vt:lpstr>
      <vt:lpstr>Some nice features of freq domain RT</vt:lpstr>
      <vt:lpstr>Improving resolution</vt:lpstr>
      <vt:lpstr>Improving resolution</vt:lpstr>
      <vt:lpstr>Flavors of Freq. domain RT (Sparse or Hi-Res Radon)</vt:lpstr>
      <vt:lpstr>Flavors of Freq. domain RT</vt:lpstr>
      <vt:lpstr>Flavors of Freq. domain RT (I. Moore)</vt:lpstr>
      <vt:lpstr>PowerPoint Presentation</vt:lpstr>
      <vt:lpstr>PowerPoint Presentation</vt:lpstr>
      <vt:lpstr>PowerPoint Presentation</vt:lpstr>
      <vt:lpstr>PowerPoint Presentation</vt:lpstr>
      <vt:lpstr>PowerPoint Presentation</vt:lpstr>
      <vt:lpstr>Parabolic Radon Transform: A note on q</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The Linear Event Model: FX Decon and Cazdow / SSA filters</vt:lpstr>
      <vt:lpstr>Deconvolution in F-X</vt:lpstr>
      <vt:lpstr>A Model for FX data (One event)</vt:lpstr>
      <vt:lpstr>A Model for FX data (One event)</vt:lpstr>
      <vt:lpstr>A Model for FX data (One event)</vt:lpstr>
      <vt:lpstr>A Model for FX data (One envent)</vt:lpstr>
      <vt:lpstr>A Model for FX data (One event)</vt:lpstr>
      <vt:lpstr>A Model for FX data (NP events)</vt:lpstr>
      <vt:lpstr>A Model for FX data (NP events)</vt:lpstr>
      <vt:lpstr>A Model for FX data (Adding noise)</vt:lpstr>
      <vt:lpstr>A Model for FX data (Using the available information)</vt:lpstr>
      <vt:lpstr>A Model for FX data (Assuming data outside aperture=0)</vt:lpstr>
      <vt:lpstr>A Model for FX data (Assuming data outside aperture=0)</vt:lpstr>
      <vt:lpstr>A Model for FX data (NP events)</vt:lpstr>
      <vt:lpstr>A Model for FX data (Algorithm)</vt:lpstr>
      <vt:lpstr>A Model for FX data (Trade-off parameters)</vt:lpstr>
      <vt:lpstr>A Model for FX data (Trade-off parameters)</vt:lpstr>
      <vt:lpstr>Why the name F-X Deconvolution ?</vt:lpstr>
      <vt:lpstr>Prediction error filter - A wave number view</vt:lpstr>
      <vt:lpstr>Fxy Filters</vt:lpstr>
      <vt:lpstr>Fxy Filters</vt:lpstr>
      <vt:lpstr>SSA Singular Spectrum Analysis or Cadzow Filter</vt:lpstr>
      <vt:lpstr>References</vt:lpstr>
      <vt:lpstr>Theory (an easy tour of SSA) Assume we are in FX working with data in x for fixed f</vt:lpstr>
      <vt:lpstr>PowerPoint Presentation</vt:lpstr>
      <vt:lpstr>Average Along anti-diagonals</vt:lpstr>
      <vt:lpstr>Linear event in TX = Complex  Sinusoid in FX</vt:lpstr>
      <vt:lpstr>PowerPoint Presentation</vt:lpstr>
      <vt:lpstr>Single linear event in FX</vt:lpstr>
      <vt:lpstr>Single linear event in FX</vt:lpstr>
      <vt:lpstr>p linear events</vt:lpstr>
      <vt:lpstr>PowerPoint Presentation</vt:lpstr>
      <vt:lpstr>SSA FX algorithm = Rank Reduction of M </vt:lpstr>
      <vt:lpstr>The Cazdow/SSA filter</vt:lpstr>
      <vt:lpstr>1D Example</vt:lpstr>
      <vt:lpstr>1D example</vt:lpstr>
      <vt:lpstr>1D example</vt:lpstr>
      <vt:lpstr>2D example (1D in FX)</vt:lpstr>
      <vt:lpstr>PowerPoint Presentation</vt:lpstr>
      <vt:lpstr>PowerPoint Presentation</vt:lpstr>
      <vt:lpstr>Spectrum of singular values vs. freq.</vt:lpstr>
      <vt:lpstr>Marmousi gathers.</vt:lpstr>
      <vt:lpstr>Real data comparison (Processing by  V. Oropeza)</vt:lpstr>
      <vt:lpstr>Comparison</vt:lpstr>
      <vt:lpstr>SSA for 3D cubes</vt:lpstr>
      <vt:lpstr>SSA works better in x-y-f than x-f (more data)</vt:lpstr>
      <vt:lpstr>Notes:</vt:lpstr>
    </vt:vector>
  </TitlesOfParts>
  <Company>UofA Physics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1-Review</dc:title>
  <dc:creator>M Sacchi</dc:creator>
  <cp:lastModifiedBy>Mauricio Sacchi</cp:lastModifiedBy>
  <cp:revision>202</cp:revision>
  <cp:lastPrinted>2008-10-02T03:54:32Z</cp:lastPrinted>
  <dcterms:created xsi:type="dcterms:W3CDTF">2014-04-29T07:02:55Z</dcterms:created>
  <dcterms:modified xsi:type="dcterms:W3CDTF">2023-11-13T06:24:12Z</dcterms:modified>
</cp:coreProperties>
</file>